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40_C0001C22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omments/modernComment_147_2D60A2DC.xml" ContentType="application/vnd.ms-powerpoint.comment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41"/>
  </p:notesMasterIdLst>
  <p:sldIdLst>
    <p:sldId id="256" r:id="rId3"/>
    <p:sldId id="321" r:id="rId4"/>
    <p:sldId id="310" r:id="rId5"/>
    <p:sldId id="305" r:id="rId6"/>
    <p:sldId id="306" r:id="rId7"/>
    <p:sldId id="307" r:id="rId8"/>
    <p:sldId id="308" r:id="rId9"/>
    <p:sldId id="328" r:id="rId10"/>
    <p:sldId id="329" r:id="rId11"/>
    <p:sldId id="311" r:id="rId12"/>
    <p:sldId id="318" r:id="rId13"/>
    <p:sldId id="330" r:id="rId14"/>
    <p:sldId id="320" r:id="rId15"/>
    <p:sldId id="313" r:id="rId16"/>
    <p:sldId id="332" r:id="rId17"/>
    <p:sldId id="312" r:id="rId18"/>
    <p:sldId id="317" r:id="rId19"/>
    <p:sldId id="314" r:id="rId20"/>
    <p:sldId id="333" r:id="rId21"/>
    <p:sldId id="322" r:id="rId22"/>
    <p:sldId id="336" r:id="rId23"/>
    <p:sldId id="259" r:id="rId24"/>
    <p:sldId id="335" r:id="rId25"/>
    <p:sldId id="324" r:id="rId26"/>
    <p:sldId id="325" r:id="rId27"/>
    <p:sldId id="315" r:id="rId28"/>
    <p:sldId id="334" r:id="rId29"/>
    <p:sldId id="326" r:id="rId30"/>
    <p:sldId id="327" r:id="rId31"/>
    <p:sldId id="338" r:id="rId32"/>
    <p:sldId id="340" r:id="rId33"/>
    <p:sldId id="341" r:id="rId34"/>
    <p:sldId id="342" r:id="rId35"/>
    <p:sldId id="343" r:id="rId36"/>
    <p:sldId id="344" r:id="rId37"/>
    <p:sldId id="339" r:id="rId38"/>
    <p:sldId id="304" r:id="rId39"/>
    <p:sldId id="331" r:id="rId40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Maven Pro" pitchFamily="2" charset="77"/>
      <p:regular r:id="rId46"/>
      <p:bold r:id="rId47"/>
    </p:embeddedFont>
    <p:embeddedFont>
      <p:font typeface="Maven Pro Medium" pitchFamily="2" charset="77"/>
      <p:regular r:id="rId48"/>
      <p:bold r:id="rId49"/>
    </p:embeddedFont>
    <p:embeddedFont>
      <p:font typeface="MuseoModerno" pitchFamily="2" charset="77"/>
      <p:regular r:id="rId50"/>
      <p:bold r:id="rId51"/>
    </p:embeddedFont>
    <p:embeddedFont>
      <p:font typeface="MuseoModerno ExtraBold" pitchFamily="2" charset="77"/>
      <p:bold r:id="rId52"/>
    </p:embeddedFont>
    <p:embeddedFont>
      <p:font typeface="Proxima Nova" panose="02000506030000020004" pitchFamily="2" charset="0"/>
      <p:regular r:id="rId53"/>
      <p:bold r:id="rId54"/>
      <p:italic r:id="rId55"/>
      <p:boldItalic r:id="rId56"/>
    </p:embeddedFont>
    <p:embeddedFont>
      <p:font typeface="Proxima Nova Semibold" panose="02000506030000020004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988DC6-9186-83E7-B478-A6C3954C1D21}" name="Manuel Pasieka" initials="MP" userId="6068b8fd6560bf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E88CC0-F767-4FA2-8934-6BD82F6060E4}">
  <a:tblStyle styleId="{4CE88CC0-F767-4FA2-8934-6BD82F6060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90"/>
    <p:restoredTop sz="93553"/>
  </p:normalViewPr>
  <p:slideViewPr>
    <p:cSldViewPr snapToGrid="0" snapToObjects="1">
      <p:cViewPr varScale="1">
        <p:scale>
          <a:sx n="400" d="100"/>
          <a:sy n="400" d="100"/>
        </p:scale>
        <p:origin x="2560" y="888"/>
      </p:cViewPr>
      <p:guideLst/>
    </p:cSldViewPr>
  </p:slideViewPr>
  <p:notesTextViewPr>
    <p:cViewPr>
      <p:scale>
        <a:sx n="215" d="100"/>
        <a:sy n="215" d="100"/>
      </p:scale>
      <p:origin x="0" y="0"/>
    </p:cViewPr>
  </p:notesTextViewPr>
  <p:notesViewPr>
    <p:cSldViewPr snapToGrid="0" snapToObjects="1">
      <p:cViewPr varScale="1">
        <p:scale>
          <a:sx n="268" d="100"/>
          <a:sy n="268" d="100"/>
        </p:scale>
        <p:origin x="83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font" Target="fonts/font17.fntdata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font" Target="fonts/font15.fntdata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5.fntdata"/><Relationship Id="rId59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8.fntdata"/><Relationship Id="rId57" Type="http://schemas.openxmlformats.org/officeDocument/2006/relationships/font" Target="fonts/font1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openxmlformats.org/officeDocument/2006/relationships/font" Target="fonts/font19.fntdata"/><Relationship Id="rId65" Type="http://schemas.microsoft.com/office/2018/10/relationships/authors" Target="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comments/modernComment_140_C0001C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9A5E94-B0BD-1841-9B76-BFA5F9954D3D}" authorId="{DD988DC6-9186-83E7-B478-A6C3954C1D21}" created="2022-05-21T21:55:06.335">
    <pc:sldMkLst xmlns:pc="http://schemas.microsoft.com/office/powerpoint/2013/main/command">
      <pc:docMk/>
      <pc:sldMk cId="3221232674" sldId="320"/>
    </pc:sldMkLst>
    <p188:txBody>
      <a:bodyPr/>
      <a:lstStyle/>
      <a:p>
        <a:r>
          <a:t>Read paper explaining this
</a:t>
        </a:r>
      </a:p>
    </p188:txBody>
  </p188:cm>
</p188:cmLst>
</file>

<file path=ppt/comments/modernComment_147_2D60A2D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B6F617-44F5-C74F-BFCB-BAB0B3A72163}" authorId="{DD988DC6-9186-83E7-B478-A6C3954C1D21}" created="2022-05-21T21:55:22.079">
    <pc:sldMkLst xmlns:pc="http://schemas.microsoft.com/office/powerpoint/2013/main/command">
      <pc:docMk/>
      <pc:sldMk cId="761307868" sldId="327"/>
    </pc:sldMkLst>
    <p188:txBody>
      <a:bodyPr/>
      <a:lstStyle/>
      <a:p>
        <a:r>
          <a:t>Add something here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Countermeasures</a:t>
            </a:r>
          </a:p>
          <a:p>
            <a:r>
              <a:rPr lang="en-US" dirty="0"/>
              <a:t>JPEG compression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Adversarial Training: in particular NULL labeling + </a:t>
            </a:r>
            <a:r>
              <a:rPr lang="en-US" dirty="0" err="1"/>
              <a:t>softlabels</a:t>
            </a:r>
            <a:r>
              <a:rPr lang="en-US" dirty="0"/>
              <a:t> (Hosseini et. al,</a:t>
            </a:r>
            <a:r>
              <a:rPr lang="en-US" b="0" dirty="0"/>
              <a:t> “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Transferability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Adversarial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Black-Box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(2017))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9156996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678f01e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678f01e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9589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1363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6678f01e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6678f01e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6" name="Google Shape;8416;g1082e4a74d6_0_186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7" name="Google Shape;8417;g1082e4a74d6_0_186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936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ec259b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ec259b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523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678f01e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678f01e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645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lang="en-US" dirty="0"/>
              <a:t>Properties</a:t>
            </a:r>
          </a:p>
          <a:p>
            <a:pPr marL="0" lvl="0" indent="0" algn="l"/>
            <a:r>
              <a:rPr lang="en-US" dirty="0"/>
              <a:t>Indiscriminate, </a:t>
            </a:r>
          </a:p>
          <a:p>
            <a:pPr marL="0" lvl="0" indent="0" algn="l"/>
            <a:r>
              <a:rPr lang="en-US" dirty="0"/>
              <a:t>Exploratory</a:t>
            </a:r>
          </a:p>
          <a:p>
            <a:pPr marL="0" lvl="0" indent="0" algn="l"/>
            <a:r>
              <a:rPr lang="en-US" dirty="0"/>
              <a:t>black-box, </a:t>
            </a:r>
          </a:p>
          <a:p>
            <a:pPr marL="0" lvl="0" indent="0" algn="l"/>
            <a:r>
              <a:rPr lang="en-US" dirty="0"/>
              <a:t>Confidentiality </a:t>
            </a:r>
          </a:p>
          <a:p>
            <a:pPr marL="0" lvl="0" indent="0" algn="l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Defenses</a:t>
            </a:r>
          </a:p>
          <a:p>
            <a:pPr marL="457200" indent="-298450"/>
            <a:r>
              <a:rPr lang="en-US" dirty="0"/>
              <a:t>Reduce visible prediction scores</a:t>
            </a:r>
          </a:p>
          <a:p>
            <a:pPr marL="457200" indent="-298450"/>
            <a:r>
              <a:rPr lang="en-US" dirty="0"/>
              <a:t>Proof of work for inference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7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50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Exploratory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Confidentiality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Can be performed against descriptive models (image classification …) as well as against generative models (GAN’s, Language models)</a:t>
            </a:r>
          </a:p>
          <a:p>
            <a:r>
              <a:rPr lang="en-US" sz="1000" dirty="0"/>
              <a:t>In descriptive cases one studies an ensemble of shadow models and creates a binary classifier (attack model) that learns to identify training datapoints for the shadow models</a:t>
            </a:r>
          </a:p>
          <a:p>
            <a:endParaRPr lang="en-US" sz="1000" dirty="0"/>
          </a:p>
          <a:p>
            <a:r>
              <a:rPr lang="en-US" sz="1000" dirty="0"/>
              <a:t>Source: Overfitting (not traditional overfitting)</a:t>
            </a:r>
          </a:p>
          <a:p>
            <a:r>
              <a:rPr lang="en-US" sz="1000" dirty="0"/>
              <a:t>Countermeasures: Training with Differentially Private Stochastic Gradient descent (low acc, increased training time), Confidence Score Masking, Regularization,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862887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078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Targeted / 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 / Integrity</a:t>
            </a: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9523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90383" flipH="1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 userDrawn="1">
  <p:cSld name="CUSTOM_1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-715599" y="1015001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365896" y="2525380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71495">
            <a:off x="7445299" y="236541"/>
            <a:ext cx="1434160" cy="143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1;p6">
            <a:extLst>
              <a:ext uri="{FF2B5EF4-FFF2-40B4-BE49-F238E27FC236}">
                <a16:creationId xmlns:a16="http://schemas.microsoft.com/office/drawing/2014/main" id="{94E0C2D0-D1E5-754E-C0F7-7B46DDE50C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D6DD116F-115A-50AD-D2C4-CA1A944D24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40888196-9BD2-D61D-156D-CDE7BB184C60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 userDrawn="1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1;p6">
            <a:extLst>
              <a:ext uri="{FF2B5EF4-FFF2-40B4-BE49-F238E27FC236}">
                <a16:creationId xmlns:a16="http://schemas.microsoft.com/office/drawing/2014/main" id="{584929D9-E381-3AE6-5367-82A108DB1C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BC2C585-8E89-431D-E2ED-1FE8537573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32FC1490-346A-28D0-D090-87647751EE16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2554800" y="4203362"/>
            <a:ext cx="4034400" cy="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2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 dirty="0"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0472" y="-352360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109625" y="1903725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494276" y="27788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 flipH="1">
            <a:off x="7360947" y="226902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79250" y="-31449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349" y="152400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4096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352091" y="284489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218474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4DD16A04-AB36-B702-A769-40E723F85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77325" flipH="1">
            <a:off x="146063" y="2947895"/>
            <a:ext cx="1934205" cy="204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59919">
            <a:off x="7816860" y="173259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9F90B223-B9A3-BB3F-B0D5-30179A0C5C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50AA875C-634E-110F-362E-B74D119AE39D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69311">
            <a:off x="5892043" y="-333061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69272">
            <a:off x="6017204" y="796008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344191" y="3499673"/>
            <a:ext cx="1318861" cy="131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945FC4-4E51-6A04-0865-2D3CDD4DF1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7" name="Google Shape;41;p6">
            <a:extLst>
              <a:ext uri="{FF2B5EF4-FFF2-40B4-BE49-F238E27FC236}">
                <a16:creationId xmlns:a16="http://schemas.microsoft.com/office/drawing/2014/main" id="{B2865399-71FB-6973-F85B-DBC71E55A8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CEC9BDCC-C928-D718-BBBB-F76CDB3DB141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8723" y="37295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40428" y="2763417"/>
            <a:ext cx="1379264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2970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07027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31501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74" y="3102800"/>
            <a:ext cx="3202249" cy="2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userDrawn="1">
  <p:cSld name="CUSTOM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5" flipH="1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53798" flipH="1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;p6">
            <a:extLst>
              <a:ext uri="{FF2B5EF4-FFF2-40B4-BE49-F238E27FC236}">
                <a16:creationId xmlns:a16="http://schemas.microsoft.com/office/drawing/2014/main" id="{5A883D8D-D27D-6948-2B82-7B04BD9C11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7FDAE2DD-DD1A-AD93-C928-6CBEF56621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E9981DAC-92D1-6838-B1F8-5A12880792BC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61" r:id="rId5"/>
    <p:sldLayoutId id="2147483655" r:id="rId6"/>
    <p:sldLayoutId id="2147483657" r:id="rId7"/>
    <p:sldLayoutId id="2147483658" r:id="rId8"/>
    <p:sldLayoutId id="2147483663" r:id="rId9"/>
    <p:sldLayoutId id="2147483665" r:id="rId10"/>
    <p:sldLayoutId id="2147483667" r:id="rId11"/>
    <p:sldLayoutId id="2147483680" r:id="rId12"/>
    <p:sldLayoutId id="2147483681" r:id="rId13"/>
    <p:sldLayoutId id="2147483682" r:id="rId1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0_C0001C2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microsoft.com/office/2018/10/relationships/comments" Target="../comments/modernComment_147_2D60A2DC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/counterfit" TargetMode="External"/><Relationship Id="rId3" Type="http://schemas.openxmlformats.org/officeDocument/2006/relationships/hyperlink" Target="https://github.com/Trusted-AI/adversarial-robustness-toolbox" TargetMode="External"/><Relationship Id="rId7" Type="http://schemas.openxmlformats.org/officeDocument/2006/relationships/image" Target="../media/image4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tlas.mitre.org/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 Security for</a:t>
            </a:r>
            <a:br>
              <a:rPr lang="en" dirty="0"/>
            </a:b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Machine Learning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2663364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into cyber security of training and inference of Machine Learning models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Manuel Pasieka , 2. June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3D34A-1653-7491-FD8D-C5482A03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and Terminology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AD3BAD-A845-3F45-78D9-AE7CD3D812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10</a:t>
            </a:fld>
            <a:endParaRPr lang="es-ES" dirty="0"/>
          </a:p>
        </p:txBody>
      </p:sp>
      <p:sp>
        <p:nvSpPr>
          <p:cNvPr id="8" name="Google Shape;299;p42">
            <a:extLst>
              <a:ext uri="{FF2B5EF4-FFF2-40B4-BE49-F238E27FC236}">
                <a16:creationId xmlns:a16="http://schemas.microsoft.com/office/drawing/2014/main" id="{59499849-0CA5-A1BF-6D5B-A17535E05161}"/>
              </a:ext>
            </a:extLst>
          </p:cNvPr>
          <p:cNvSpPr txBox="1">
            <a:spLocks noGrp="1"/>
          </p:cNvSpPr>
          <p:nvPr/>
        </p:nvSpPr>
        <p:spPr>
          <a:xfrm>
            <a:off x="1785732" y="1048721"/>
            <a:ext cx="5417105" cy="369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Specificity of an attack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Targeted</a:t>
            </a:r>
            <a:r>
              <a:rPr lang="en-US" dirty="0"/>
              <a:t> : Affect a single class / user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Indiscriminate </a:t>
            </a:r>
            <a:r>
              <a:rPr lang="en-US" dirty="0"/>
              <a:t>: Affect the system as a whole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Influence of an attack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  <a:r>
              <a:rPr lang="en-US" b="1" dirty="0"/>
              <a:t> </a:t>
            </a:r>
            <a:r>
              <a:rPr lang="en-US" dirty="0"/>
              <a:t>: Affect model training / training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Exploratory </a:t>
            </a:r>
            <a:r>
              <a:rPr lang="en-US" dirty="0"/>
              <a:t>: Affect model inference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System Exposure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black-box </a:t>
            </a:r>
            <a:r>
              <a:rPr lang="en-US" dirty="0"/>
              <a:t>: The attack can query the model (API)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white-box </a:t>
            </a:r>
            <a:r>
              <a:rPr lang="en-US" dirty="0"/>
              <a:t>: The attack has direct access to the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Impact on a compromised System (CIA)</a:t>
            </a:r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Confidentiality</a:t>
            </a:r>
            <a:r>
              <a:rPr lang="en-US" dirty="0"/>
              <a:t> : Unauthorized access to data /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Integrity </a:t>
            </a:r>
            <a:r>
              <a:rPr lang="en-US" dirty="0"/>
              <a:t>: System is not operating as designed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Availability </a:t>
            </a:r>
            <a:r>
              <a:rPr lang="en-US" dirty="0"/>
              <a:t>: System outage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42FFA7-72FF-5FA4-0329-48696CCBA5A6}"/>
              </a:ext>
            </a:extLst>
          </p:cNvPr>
          <p:cNvSpPr txBox="1"/>
          <p:nvPr/>
        </p:nvSpPr>
        <p:spPr>
          <a:xfrm>
            <a:off x="573438" y="4704885"/>
            <a:ext cx="744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Marco </a:t>
            </a:r>
            <a:r>
              <a:rPr lang="en-US" sz="1000" dirty="0" err="1">
                <a:solidFill>
                  <a:schemeClr val="bg1"/>
                </a:solidFill>
              </a:rPr>
              <a:t>Barreno</a:t>
            </a:r>
            <a:r>
              <a:rPr lang="en-US" sz="1000" dirty="0">
                <a:solidFill>
                  <a:schemeClr val="bg1"/>
                </a:solidFill>
              </a:rPr>
              <a:t> et al. “Can Machine Learning Be Secure?”, (2006)</a:t>
            </a:r>
          </a:p>
        </p:txBody>
      </p:sp>
    </p:spTree>
    <p:extLst>
      <p:ext uri="{BB962C8B-B14F-4D97-AF65-F5344CB8AC3E}">
        <p14:creationId xmlns:p14="http://schemas.microsoft.com/office/powerpoint/2010/main" val="286225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5;p43">
            <a:extLst>
              <a:ext uri="{FF2B5EF4-FFF2-40B4-BE49-F238E27FC236}">
                <a16:creationId xmlns:a16="http://schemas.microsoft.com/office/drawing/2014/main" id="{044A4681-BF72-7595-741A-99B93E63C9F5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br>
              <a:rPr lang="en" dirty="0"/>
            </a:br>
            <a:r>
              <a:rPr lang="en" b="1" dirty="0"/>
              <a:t>Stealing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17DEB8EA-78EA-1A17-A462-814D15C656F3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11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93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12</a:t>
            </a:fld>
            <a:endParaRPr lang="es-ES" dirty="0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F629A1FD-C94E-F2F4-8678-B369262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6" y="1017725"/>
            <a:ext cx="6228847" cy="3880800"/>
          </a:xfrm>
          <a:prstGeom prst="rect">
            <a:avLst/>
          </a:prstGeom>
        </p:spPr>
      </p:pic>
      <p:sp>
        <p:nvSpPr>
          <p:cNvPr id="8" name="Forma libre 7">
            <a:extLst>
              <a:ext uri="{FF2B5EF4-FFF2-40B4-BE49-F238E27FC236}">
                <a16:creationId xmlns:a16="http://schemas.microsoft.com/office/drawing/2014/main" id="{9ACA588B-ACD3-5FD1-A8F3-ADE37DC679D8}"/>
              </a:ext>
            </a:extLst>
          </p:cNvPr>
          <p:cNvSpPr/>
          <p:nvPr/>
        </p:nvSpPr>
        <p:spPr>
          <a:xfrm>
            <a:off x="1457576" y="1017725"/>
            <a:ext cx="6228847" cy="3880800"/>
          </a:xfrm>
          <a:custGeom>
            <a:avLst/>
            <a:gdLst>
              <a:gd name="connsiteX0" fmla="*/ 5303587 w 6228847"/>
              <a:gd name="connsiteY0" fmla="*/ 1017449 h 3880800"/>
              <a:gd name="connsiteX1" fmla="*/ 4762250 w 6228847"/>
              <a:gd name="connsiteY1" fmla="*/ 1352412 h 3880800"/>
              <a:gd name="connsiteX2" fmla="*/ 5303587 w 6228847"/>
              <a:gd name="connsiteY2" fmla="*/ 1687375 h 3880800"/>
              <a:gd name="connsiteX3" fmla="*/ 5844924 w 6228847"/>
              <a:gd name="connsiteY3" fmla="*/ 1352412 h 3880800"/>
              <a:gd name="connsiteX4" fmla="*/ 5303587 w 6228847"/>
              <a:gd name="connsiteY4" fmla="*/ 1017449 h 3880800"/>
              <a:gd name="connsiteX5" fmla="*/ 0 w 6228847"/>
              <a:gd name="connsiteY5" fmla="*/ 0 h 3880800"/>
              <a:gd name="connsiteX6" fmla="*/ 6228847 w 6228847"/>
              <a:gd name="connsiteY6" fmla="*/ 0 h 3880800"/>
              <a:gd name="connsiteX7" fmla="*/ 6228847 w 6228847"/>
              <a:gd name="connsiteY7" fmla="*/ 3880800 h 3880800"/>
              <a:gd name="connsiteX8" fmla="*/ 0 w 6228847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847" h="3880800">
                <a:moveTo>
                  <a:pt x="5303587" y="1017449"/>
                </a:moveTo>
                <a:cubicBezTo>
                  <a:pt x="5004615" y="1017449"/>
                  <a:pt x="4762250" y="1167417"/>
                  <a:pt x="4762250" y="1352412"/>
                </a:cubicBezTo>
                <a:cubicBezTo>
                  <a:pt x="4762250" y="1537407"/>
                  <a:pt x="5004615" y="1687375"/>
                  <a:pt x="5303587" y="1687375"/>
                </a:cubicBezTo>
                <a:cubicBezTo>
                  <a:pt x="5602559" y="1687375"/>
                  <a:pt x="5844924" y="1537407"/>
                  <a:pt x="5844924" y="1352412"/>
                </a:cubicBezTo>
                <a:cubicBezTo>
                  <a:pt x="5844924" y="1167417"/>
                  <a:pt x="5602559" y="1017449"/>
                  <a:pt x="5303587" y="1017449"/>
                </a:cubicBezTo>
                <a:close/>
                <a:moveTo>
                  <a:pt x="0" y="0"/>
                </a:moveTo>
                <a:lnTo>
                  <a:pt x="6228847" y="0"/>
                </a:lnTo>
                <a:lnTo>
                  <a:pt x="6228847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6489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17413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08697-9367-0CBB-810E-8F7EA5EE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9D7F29-0F37-9F8F-5717-8906B761E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13</a:t>
            </a:fld>
            <a:endParaRPr lang="es-ES" dirty="0"/>
          </a:p>
        </p:txBody>
      </p:sp>
      <p:sp>
        <p:nvSpPr>
          <p:cNvPr id="4" name="CuadroTexto 3" descr="Extracting Training Data from Large Language Models&#10;">
            <a:extLst>
              <a:ext uri="{FF2B5EF4-FFF2-40B4-BE49-F238E27FC236}">
                <a16:creationId xmlns:a16="http://schemas.microsoft.com/office/drawing/2014/main" id="{7D4DF05B-EF5B-2CBE-F4C8-A97A7F32435F}"/>
              </a:ext>
            </a:extLst>
          </p:cNvPr>
          <p:cNvSpPr txBox="1"/>
          <p:nvPr/>
        </p:nvSpPr>
        <p:spPr>
          <a:xfrm>
            <a:off x="4901919" y="2747890"/>
            <a:ext cx="4041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Florian </a:t>
            </a:r>
            <a:r>
              <a:rPr lang="en-US" sz="800" dirty="0" err="1">
                <a:solidFill>
                  <a:schemeClr val="bg1"/>
                </a:solidFill>
              </a:rPr>
              <a:t>Tramèr</a:t>
            </a:r>
            <a:r>
              <a:rPr lang="en-US" sz="800" dirty="0">
                <a:solidFill>
                  <a:schemeClr val="bg1"/>
                </a:solidFill>
              </a:rPr>
              <a:t> et al. “Stealing Machine Learning Models via Prediction APIs”, (2016)</a:t>
            </a:r>
          </a:p>
        </p:txBody>
      </p:sp>
      <p:sp>
        <p:nvSpPr>
          <p:cNvPr id="5" name="Google Shape;299;p42">
            <a:extLst>
              <a:ext uri="{FF2B5EF4-FFF2-40B4-BE49-F238E27FC236}">
                <a16:creationId xmlns:a16="http://schemas.microsoft.com/office/drawing/2014/main" id="{8BEC29F3-F61A-C4F8-26A6-6E385A98C997}"/>
              </a:ext>
            </a:extLst>
          </p:cNvPr>
          <p:cNvSpPr txBox="1">
            <a:spLocks noGrp="1"/>
          </p:cNvSpPr>
          <p:nvPr/>
        </p:nvSpPr>
        <p:spPr>
          <a:xfrm>
            <a:off x="708600" y="1091413"/>
            <a:ext cx="6555183" cy="321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An attacker users black-box access to the target model to create a substitution/surrogate model infer</a:t>
            </a:r>
            <a:r>
              <a:rPr lang="en-US" baseline="30000" dirty="0"/>
              <a:t>1</a:t>
            </a:r>
          </a:p>
          <a:p>
            <a:pPr marL="0" indent="0" algn="l"/>
            <a:endParaRPr lang="en-US" baseline="30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Training hyperparameters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Parameters/Weights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Decision boundaries</a:t>
            </a:r>
          </a:p>
          <a:p>
            <a:pPr marL="0" lvl="0" indent="0" algn="l"/>
            <a:endParaRPr lang="en-US" dirty="0"/>
          </a:p>
          <a:p>
            <a:pPr marL="0" lvl="0" indent="0" algn="l"/>
            <a:r>
              <a:rPr lang="en-US" dirty="0"/>
              <a:t>Highly dependent on Query efficiency</a:t>
            </a:r>
          </a:p>
          <a:p>
            <a:pPr marL="0" lvl="0" indent="0" algn="l"/>
            <a:r>
              <a:rPr lang="en-US" dirty="0"/>
              <a:t>and dependent on oracle access</a:t>
            </a:r>
          </a:p>
          <a:p>
            <a:pPr marL="0" lvl="0" indent="0" algn="l"/>
            <a:r>
              <a:rPr lang="en-US" dirty="0"/>
              <a:t>non-</a:t>
            </a:r>
            <a:r>
              <a:rPr lang="en-US" dirty="0" err="1"/>
              <a:t>adpative</a:t>
            </a:r>
            <a:r>
              <a:rPr lang="en-US" dirty="0"/>
              <a:t>/adaptive/strict</a:t>
            </a:r>
          </a:p>
          <a:p>
            <a:pPr marL="0" indent="0" algn="l"/>
            <a:r>
              <a:rPr lang="en-US" dirty="0"/>
              <a:t>Create Proxy ML Model (Attack Staging)</a:t>
            </a:r>
            <a:br>
              <a:rPr lang="en-US" dirty="0"/>
            </a:br>
            <a:endParaRPr lang="en-US" dirty="0"/>
          </a:p>
          <a:p>
            <a:pPr marL="0" indent="0"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1BFED5-ADF0-4A32-479E-B3F8352145F3}"/>
              </a:ext>
            </a:extLst>
          </p:cNvPr>
          <p:cNvSpPr txBox="1"/>
          <p:nvPr/>
        </p:nvSpPr>
        <p:spPr>
          <a:xfrm>
            <a:off x="573438" y="4704885"/>
            <a:ext cx="744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Oliynyk et al. “I Know What You Trained Last Summer: A Survey on Stealing Machine Learning Models and </a:t>
            </a:r>
            <a:r>
              <a:rPr lang="en-US" sz="1000" dirty="0" err="1">
                <a:solidFill>
                  <a:schemeClr val="bg1"/>
                </a:solidFill>
              </a:rPr>
              <a:t>Defences</a:t>
            </a:r>
            <a:r>
              <a:rPr lang="en-US" sz="1000" dirty="0">
                <a:solidFill>
                  <a:schemeClr val="bg1"/>
                </a:solidFill>
              </a:rPr>
              <a:t>”, (2021)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3DF119C-F656-6F89-2D6C-02EB2107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638" y="1511757"/>
            <a:ext cx="3767834" cy="1231443"/>
          </a:xfrm>
          <a:prstGeom prst="rect">
            <a:avLst/>
          </a:prstGeom>
        </p:spPr>
      </p:pic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869D68F8-AAAB-96AC-4454-CBAA1D65D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037" y="3085945"/>
            <a:ext cx="4457173" cy="1059604"/>
          </a:xfrm>
          <a:prstGeom prst="rect">
            <a:avLst/>
          </a:prstGeom>
        </p:spPr>
      </p:pic>
      <p:sp>
        <p:nvSpPr>
          <p:cNvPr id="9" name="CuadroTexto 8" descr="Extracting Training Data from Large Language Models&#10;">
            <a:extLst>
              <a:ext uri="{FF2B5EF4-FFF2-40B4-BE49-F238E27FC236}">
                <a16:creationId xmlns:a16="http://schemas.microsoft.com/office/drawing/2014/main" id="{8DD102DB-19E6-43EC-AD28-F73E4F573D9D}"/>
              </a:ext>
            </a:extLst>
          </p:cNvPr>
          <p:cNvSpPr txBox="1"/>
          <p:nvPr/>
        </p:nvSpPr>
        <p:spPr>
          <a:xfrm>
            <a:off x="5008935" y="4154924"/>
            <a:ext cx="3759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Papernot</a:t>
            </a:r>
            <a:r>
              <a:rPr lang="en-US" sz="800" dirty="0">
                <a:solidFill>
                  <a:schemeClr val="bg1"/>
                </a:solidFill>
              </a:rPr>
              <a:t> et al. “Practical Black-Box Attacks against Machine Learning”, (2017)</a:t>
            </a:r>
          </a:p>
        </p:txBody>
      </p:sp>
    </p:spTree>
    <p:extLst>
      <p:ext uri="{BB962C8B-B14F-4D97-AF65-F5344CB8AC3E}">
        <p14:creationId xmlns:p14="http://schemas.microsoft.com/office/powerpoint/2010/main" val="32212326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3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br>
              <a:rPr lang="en" dirty="0"/>
            </a:br>
            <a:r>
              <a:rPr lang="en" b="1" dirty="0"/>
              <a:t>Extraction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14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47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15</a:t>
            </a:fld>
            <a:endParaRPr lang="es-ES" dirty="0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F629A1FD-C94E-F2F4-8678-B369262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6" y="1017725"/>
            <a:ext cx="6228847" cy="3880800"/>
          </a:xfrm>
          <a:prstGeom prst="rect">
            <a:avLst/>
          </a:prstGeom>
        </p:spPr>
      </p:pic>
      <p:sp>
        <p:nvSpPr>
          <p:cNvPr id="7" name="Forma libre 6">
            <a:extLst>
              <a:ext uri="{FF2B5EF4-FFF2-40B4-BE49-F238E27FC236}">
                <a16:creationId xmlns:a16="http://schemas.microsoft.com/office/drawing/2014/main" id="{885922E6-B479-E37E-009B-D0BBCB175C35}"/>
              </a:ext>
            </a:extLst>
          </p:cNvPr>
          <p:cNvSpPr/>
          <p:nvPr/>
        </p:nvSpPr>
        <p:spPr>
          <a:xfrm>
            <a:off x="1457576" y="1017725"/>
            <a:ext cx="6228847" cy="3880800"/>
          </a:xfrm>
          <a:custGeom>
            <a:avLst/>
            <a:gdLst>
              <a:gd name="connsiteX0" fmla="*/ 5328987 w 6228847"/>
              <a:gd name="connsiteY0" fmla="*/ 2487474 h 3880800"/>
              <a:gd name="connsiteX1" fmla="*/ 4787650 w 6228847"/>
              <a:gd name="connsiteY1" fmla="*/ 2822437 h 3880800"/>
              <a:gd name="connsiteX2" fmla="*/ 5328987 w 6228847"/>
              <a:gd name="connsiteY2" fmla="*/ 3157400 h 3880800"/>
              <a:gd name="connsiteX3" fmla="*/ 5870324 w 6228847"/>
              <a:gd name="connsiteY3" fmla="*/ 2822437 h 3880800"/>
              <a:gd name="connsiteX4" fmla="*/ 5328987 w 6228847"/>
              <a:gd name="connsiteY4" fmla="*/ 2487474 h 3880800"/>
              <a:gd name="connsiteX5" fmla="*/ 0 w 6228847"/>
              <a:gd name="connsiteY5" fmla="*/ 0 h 3880800"/>
              <a:gd name="connsiteX6" fmla="*/ 6228847 w 6228847"/>
              <a:gd name="connsiteY6" fmla="*/ 0 h 3880800"/>
              <a:gd name="connsiteX7" fmla="*/ 6228847 w 6228847"/>
              <a:gd name="connsiteY7" fmla="*/ 3880800 h 3880800"/>
              <a:gd name="connsiteX8" fmla="*/ 0 w 6228847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847" h="3880800">
                <a:moveTo>
                  <a:pt x="5328987" y="2487474"/>
                </a:moveTo>
                <a:cubicBezTo>
                  <a:pt x="5030015" y="2487474"/>
                  <a:pt x="4787650" y="2637442"/>
                  <a:pt x="4787650" y="2822437"/>
                </a:cubicBezTo>
                <a:cubicBezTo>
                  <a:pt x="4787650" y="3007432"/>
                  <a:pt x="5030015" y="3157400"/>
                  <a:pt x="5328987" y="3157400"/>
                </a:cubicBezTo>
                <a:cubicBezTo>
                  <a:pt x="5627959" y="3157400"/>
                  <a:pt x="5870324" y="3007432"/>
                  <a:pt x="5870324" y="2822437"/>
                </a:cubicBezTo>
                <a:cubicBezTo>
                  <a:pt x="5870324" y="2637442"/>
                  <a:pt x="5627959" y="2487474"/>
                  <a:pt x="5328987" y="2487474"/>
                </a:cubicBezTo>
                <a:close/>
                <a:moveTo>
                  <a:pt x="0" y="0"/>
                </a:moveTo>
                <a:lnTo>
                  <a:pt x="6228847" y="0"/>
                </a:lnTo>
                <a:lnTo>
                  <a:pt x="6228847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2687438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Extraction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1F2961-F260-16AB-4C68-741AE8BAA1B4}"/>
              </a:ext>
            </a:extLst>
          </p:cNvPr>
          <p:cNvSpPr txBox="1"/>
          <p:nvPr/>
        </p:nvSpPr>
        <p:spPr>
          <a:xfrm>
            <a:off x="481309" y="4704885"/>
            <a:ext cx="7564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Hu, </a:t>
            </a:r>
            <a:r>
              <a:rPr lang="en-US" sz="1000" dirty="0" err="1">
                <a:solidFill>
                  <a:schemeClr val="bg1"/>
                </a:solidFill>
              </a:rPr>
              <a:t>Hongsheng</a:t>
            </a:r>
            <a:r>
              <a:rPr lang="en-US" sz="1000" dirty="0">
                <a:solidFill>
                  <a:schemeClr val="bg1"/>
                </a:solidFill>
              </a:rPr>
              <a:t>, et al. "Membership inference attacks on machine learning: A survey." </a:t>
            </a:r>
            <a:r>
              <a:rPr lang="en-US" sz="1000" i="1" dirty="0">
                <a:solidFill>
                  <a:schemeClr val="bg1"/>
                </a:solidFill>
              </a:rPr>
              <a:t>ACM Computing Surveys (CSUR)</a:t>
            </a:r>
            <a:r>
              <a:rPr lang="en-US" sz="1000" dirty="0">
                <a:solidFill>
                  <a:schemeClr val="bg1"/>
                </a:solidFill>
              </a:rPr>
              <a:t> (2021).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F542F2FD-CD9D-EF17-51D0-9E0D3048FDB1}"/>
              </a:ext>
            </a:extLst>
          </p:cNvPr>
          <p:cNvSpPr txBox="1">
            <a:spLocks noGrp="1"/>
          </p:cNvSpPr>
          <p:nvPr/>
        </p:nvSpPr>
        <p:spPr>
          <a:xfrm>
            <a:off x="1073352" y="1324756"/>
            <a:ext cx="3206567" cy="293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The capability of an attack to infer the presence of individual training records.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b="1" dirty="0"/>
              <a:t>Membership Inference Attacks</a:t>
            </a:r>
            <a:r>
              <a:rPr lang="en-US" b="1" baseline="30000" dirty="0"/>
              <a:t>1</a:t>
            </a:r>
            <a:r>
              <a:rPr lang="en-US" b="1" dirty="0"/>
              <a:t> </a:t>
            </a:r>
            <a:r>
              <a:rPr lang="en-US" dirty="0"/>
              <a:t>are exploiting a model’s tendency to memorize training data, making it possible to infer if a single input record was part of the training set by analyze the confidence of a prediction.</a:t>
            </a:r>
          </a:p>
          <a:p>
            <a:pPr marL="0" indent="0" algn="l"/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1E86752-8484-8510-6B10-1DCEA655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7761" y="937868"/>
            <a:ext cx="2675804" cy="1512543"/>
          </a:xfrm>
          <a:prstGeom prst="rect">
            <a:avLst/>
          </a:prstGeom>
        </p:spPr>
      </p:pic>
      <p:sp>
        <p:nvSpPr>
          <p:cNvPr id="18" name="CuadroTexto 17" descr="Extracting Training Data from Large Language Models&#10;">
            <a:extLst>
              <a:ext uri="{FF2B5EF4-FFF2-40B4-BE49-F238E27FC236}">
                <a16:creationId xmlns:a16="http://schemas.microsoft.com/office/drawing/2014/main" id="{79ECB843-BD49-26C1-4C6E-C71B7F56886F}"/>
              </a:ext>
            </a:extLst>
          </p:cNvPr>
          <p:cNvSpPr txBox="1"/>
          <p:nvPr/>
        </p:nvSpPr>
        <p:spPr>
          <a:xfrm>
            <a:off x="4464443" y="2450411"/>
            <a:ext cx="41585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Shokri et al., “Membership Inference Attacks Against Machine Learning Models” (2017)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37821DE-6D79-F5E1-AF67-0965DD16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283" y="2736304"/>
            <a:ext cx="3651214" cy="1727746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900BF38F-51FF-07AD-1307-D8030BE47805}"/>
              </a:ext>
            </a:extLst>
          </p:cNvPr>
          <p:cNvSpPr txBox="1"/>
          <p:nvPr/>
        </p:nvSpPr>
        <p:spPr>
          <a:xfrm>
            <a:off x="4711118" y="4464050"/>
            <a:ext cx="3855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 et al., “Membership Inference Attacks on Machine Learning: A Survey” (2022)</a:t>
            </a:r>
          </a:p>
        </p:txBody>
      </p:sp>
    </p:spTree>
    <p:extLst>
      <p:ext uri="{BB962C8B-B14F-4D97-AF65-F5344CB8AC3E}">
        <p14:creationId xmlns:p14="http://schemas.microsoft.com/office/powerpoint/2010/main" val="24530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Inference Attack on GPT-2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7" name="CuadroTexto 6" descr="Extracting Training Data from Large Language Models&#10;">
            <a:extLst>
              <a:ext uri="{FF2B5EF4-FFF2-40B4-BE49-F238E27FC236}">
                <a16:creationId xmlns:a16="http://schemas.microsoft.com/office/drawing/2014/main" id="{B31F2961-F260-16AB-4C68-741AE8BAA1B4}"/>
              </a:ext>
            </a:extLst>
          </p:cNvPr>
          <p:cNvSpPr txBox="1"/>
          <p:nvPr/>
        </p:nvSpPr>
        <p:spPr>
          <a:xfrm>
            <a:off x="2639330" y="4308618"/>
            <a:ext cx="37000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Carline et al. “Extracting Training Data from Large Language Models”, (2020)</a:t>
            </a:r>
          </a:p>
        </p:txBody>
      </p:sp>
      <p:pic>
        <p:nvPicPr>
          <p:cNvPr id="15" name="Imagen 14" descr="Extracting Training Data from Large Language Models">
            <a:extLst>
              <a:ext uri="{FF2B5EF4-FFF2-40B4-BE49-F238E27FC236}">
                <a16:creationId xmlns:a16="http://schemas.microsoft.com/office/drawing/2014/main" id="{96080E63-1F2C-669E-D594-5902109311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53" y="2529892"/>
            <a:ext cx="5977207" cy="1705037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1E1EC0F3-509D-60D8-CB63-A8FBA47CEBE1}"/>
              </a:ext>
            </a:extLst>
          </p:cNvPr>
          <p:cNvSpPr txBox="1">
            <a:spLocks noGrp="1"/>
          </p:cNvSpPr>
          <p:nvPr/>
        </p:nvSpPr>
        <p:spPr>
          <a:xfrm>
            <a:off x="1139725" y="1170559"/>
            <a:ext cx="6555183" cy="98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Membership Inference Attack have been shown to be successful again large language models (GPT-2)</a:t>
            </a:r>
            <a:r>
              <a:rPr lang="en-US" baseline="30000" dirty="0"/>
              <a:t>1</a:t>
            </a:r>
          </a:p>
          <a:p>
            <a:pPr marL="0" indent="0" algn="l"/>
            <a:endParaRPr lang="en-US" baseline="30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Sentence completion (i.e., prompt engineering)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Sentence Likelihood</a:t>
            </a:r>
          </a:p>
          <a:p>
            <a:pPr marL="0" indent="0"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9B9DF5-63F0-B977-D5DC-55D45189221A}"/>
              </a:ext>
            </a:extLst>
          </p:cNvPr>
          <p:cNvSpPr txBox="1"/>
          <p:nvPr/>
        </p:nvSpPr>
        <p:spPr>
          <a:xfrm>
            <a:off x="573438" y="4704885"/>
            <a:ext cx="4671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Carline et al. “Extracting Training Data from Large Language Models”, (2020)</a:t>
            </a:r>
          </a:p>
        </p:txBody>
      </p:sp>
    </p:spTree>
    <p:extLst>
      <p:ext uri="{BB962C8B-B14F-4D97-AF65-F5344CB8AC3E}">
        <p14:creationId xmlns:p14="http://schemas.microsoft.com/office/powerpoint/2010/main" val="2507926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8091">
            <a:off x="6802762" y="3443499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2"/>
            <a:ext cx="7704000" cy="1683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br>
              <a:rPr lang="en" dirty="0"/>
            </a:br>
            <a:r>
              <a:rPr lang="en" b="1" dirty="0"/>
              <a:t>Poisoning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62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19</a:t>
            </a:fld>
            <a:endParaRPr lang="es-ES" dirty="0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F629A1FD-C94E-F2F4-8678-B369262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6" y="1017725"/>
            <a:ext cx="6228847" cy="3880800"/>
          </a:xfrm>
          <a:prstGeom prst="rect">
            <a:avLst/>
          </a:prstGeom>
        </p:spPr>
      </p:pic>
      <p:sp>
        <p:nvSpPr>
          <p:cNvPr id="7" name="Forma libre 6">
            <a:extLst>
              <a:ext uri="{FF2B5EF4-FFF2-40B4-BE49-F238E27FC236}">
                <a16:creationId xmlns:a16="http://schemas.microsoft.com/office/drawing/2014/main" id="{181731DF-3A62-C000-75D1-5055DC4A34D6}"/>
              </a:ext>
            </a:extLst>
          </p:cNvPr>
          <p:cNvSpPr/>
          <p:nvPr/>
        </p:nvSpPr>
        <p:spPr>
          <a:xfrm>
            <a:off x="1457576" y="1017725"/>
            <a:ext cx="6228847" cy="3880800"/>
          </a:xfrm>
          <a:custGeom>
            <a:avLst/>
            <a:gdLst>
              <a:gd name="connsiteX0" fmla="*/ 861762 w 6228847"/>
              <a:gd name="connsiteY0" fmla="*/ 299899 h 3880800"/>
              <a:gd name="connsiteX1" fmla="*/ 320425 w 6228847"/>
              <a:gd name="connsiteY1" fmla="*/ 634862 h 3880800"/>
              <a:gd name="connsiteX2" fmla="*/ 861762 w 6228847"/>
              <a:gd name="connsiteY2" fmla="*/ 969825 h 3880800"/>
              <a:gd name="connsiteX3" fmla="*/ 1403099 w 6228847"/>
              <a:gd name="connsiteY3" fmla="*/ 634862 h 3880800"/>
              <a:gd name="connsiteX4" fmla="*/ 861762 w 6228847"/>
              <a:gd name="connsiteY4" fmla="*/ 299899 h 3880800"/>
              <a:gd name="connsiteX5" fmla="*/ 0 w 6228847"/>
              <a:gd name="connsiteY5" fmla="*/ 0 h 3880800"/>
              <a:gd name="connsiteX6" fmla="*/ 6228847 w 6228847"/>
              <a:gd name="connsiteY6" fmla="*/ 0 h 3880800"/>
              <a:gd name="connsiteX7" fmla="*/ 6228847 w 6228847"/>
              <a:gd name="connsiteY7" fmla="*/ 3880800 h 3880800"/>
              <a:gd name="connsiteX8" fmla="*/ 0 w 6228847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847" h="3880800">
                <a:moveTo>
                  <a:pt x="861762" y="299899"/>
                </a:moveTo>
                <a:cubicBezTo>
                  <a:pt x="562790" y="299899"/>
                  <a:pt x="320425" y="449867"/>
                  <a:pt x="320425" y="634862"/>
                </a:cubicBezTo>
                <a:cubicBezTo>
                  <a:pt x="320425" y="819857"/>
                  <a:pt x="562790" y="969825"/>
                  <a:pt x="861762" y="969825"/>
                </a:cubicBezTo>
                <a:cubicBezTo>
                  <a:pt x="1160734" y="969825"/>
                  <a:pt x="1403099" y="819857"/>
                  <a:pt x="1403099" y="634862"/>
                </a:cubicBezTo>
                <a:cubicBezTo>
                  <a:pt x="1403099" y="449867"/>
                  <a:pt x="1160734" y="299899"/>
                  <a:pt x="861762" y="299899"/>
                </a:cubicBezTo>
                <a:close/>
                <a:moveTo>
                  <a:pt x="0" y="0"/>
                </a:moveTo>
                <a:lnTo>
                  <a:pt x="6228847" y="0"/>
                </a:lnTo>
                <a:lnTo>
                  <a:pt x="6228847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4096271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br>
              <a:rPr lang="en" dirty="0"/>
            </a:b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Security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2663364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Strategies to attack Machine Learning Models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Manuel Pasieka , 2. June 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55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D7C4-EFB1-F7D7-C2A1-D8BD011A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41602-A963-DC37-502D-F62EE99B4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76405A-E3D5-9B4F-3E30-69A7CDD9F4EC}"/>
              </a:ext>
            </a:extLst>
          </p:cNvPr>
          <p:cNvSpPr txBox="1"/>
          <p:nvPr/>
        </p:nvSpPr>
        <p:spPr>
          <a:xfrm>
            <a:off x="767174" y="4656707"/>
            <a:ext cx="6322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Huang, et al. "Data Poisoning Attacks to Deep Learning Based Recommender Systems" </a:t>
            </a:r>
            <a:r>
              <a:rPr lang="en-US" sz="1000" i="1" dirty="0">
                <a:solidFill>
                  <a:schemeClr val="bg1"/>
                </a:solidFill>
              </a:rPr>
              <a:t>, NDSS, </a:t>
            </a:r>
            <a:r>
              <a:rPr lang="en-US" sz="1000" dirty="0">
                <a:solidFill>
                  <a:schemeClr val="bg1"/>
                </a:solidFill>
              </a:rPr>
              <a:t>(2021).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Tolpegin</a:t>
            </a:r>
            <a:r>
              <a:rPr lang="en-US" sz="1000" dirty="0">
                <a:solidFill>
                  <a:schemeClr val="bg1"/>
                </a:solidFill>
              </a:rPr>
              <a:t>, et al. “Data Poisoning Attacks Against Federated Learning Systems”, ESORICS, (2020)</a:t>
            </a:r>
          </a:p>
        </p:txBody>
      </p:sp>
      <p:sp>
        <p:nvSpPr>
          <p:cNvPr id="6" name="Google Shape;299;p42">
            <a:extLst>
              <a:ext uri="{FF2B5EF4-FFF2-40B4-BE49-F238E27FC236}">
                <a16:creationId xmlns:a16="http://schemas.microsoft.com/office/drawing/2014/main" id="{B3220353-5FC3-0C3B-F606-63D9FBB0F647}"/>
              </a:ext>
            </a:extLst>
          </p:cNvPr>
          <p:cNvSpPr txBox="1">
            <a:spLocks noGrp="1"/>
          </p:cNvSpPr>
          <p:nvPr/>
        </p:nvSpPr>
        <p:spPr>
          <a:xfrm>
            <a:off x="630649" y="1483872"/>
            <a:ext cx="4225931" cy="270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Simulated Covariate Shift through specially crafted data points that causes updated model to benefit attacker.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applied to affect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Integrity (Backdoors)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Is effective to manipulate Recommender Systems</a:t>
            </a:r>
            <a:r>
              <a:rPr lang="en-US" baseline="30000" dirty="0"/>
              <a:t>1</a:t>
            </a:r>
            <a:r>
              <a:rPr lang="en-US" dirty="0"/>
              <a:t>, online learning systems and federated learning systems</a:t>
            </a:r>
            <a:r>
              <a:rPr lang="en-US" baseline="30000" dirty="0"/>
              <a:t>2</a:t>
            </a:r>
            <a:r>
              <a:rPr lang="en-US" dirty="0"/>
              <a:t>.</a:t>
            </a:r>
            <a:endParaRPr lang="en-US" baseline="30000" dirty="0"/>
          </a:p>
          <a:p>
            <a:pPr marL="0" indent="0" algn="l"/>
            <a:endParaRPr lang="en-U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23CE204B-81FB-6218-9AF0-4AF4173F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0" y="2716508"/>
            <a:ext cx="3308110" cy="1576866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FB619659-3BB0-3688-6796-E339468DF02E}"/>
              </a:ext>
            </a:extLst>
          </p:cNvPr>
          <p:cNvSpPr txBox="1"/>
          <p:nvPr/>
        </p:nvSpPr>
        <p:spPr>
          <a:xfrm>
            <a:off x="5095870" y="4331939"/>
            <a:ext cx="3829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Miao et al., “Towards Data Poisoning Attacks in Crowd Sensing Systems” (2018)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3CE54E9-AC7B-21D4-7A21-22A15DB1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840" y="1114284"/>
            <a:ext cx="3971925" cy="1272910"/>
          </a:xfrm>
          <a:prstGeom prst="rect">
            <a:avLst/>
          </a:prstGeom>
        </p:spPr>
      </p:pic>
      <p:sp>
        <p:nvSpPr>
          <p:cNvPr id="11" name="CuadroTexto 10" descr="Extracting Training Data from Large Language Models&#10;">
            <a:extLst>
              <a:ext uri="{FF2B5EF4-FFF2-40B4-BE49-F238E27FC236}">
                <a16:creationId xmlns:a16="http://schemas.microsoft.com/office/drawing/2014/main" id="{5EC451A0-3670-E314-3205-E24585A42ABA}"/>
              </a:ext>
            </a:extLst>
          </p:cNvPr>
          <p:cNvSpPr txBox="1"/>
          <p:nvPr/>
        </p:nvSpPr>
        <p:spPr>
          <a:xfrm>
            <a:off x="4744000" y="2404504"/>
            <a:ext cx="4324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 Koh et al., “Stronger Data Poisoning Attacks Break Data Sanitization Defenses” (2021)</a:t>
            </a:r>
          </a:p>
        </p:txBody>
      </p:sp>
    </p:spTree>
    <p:extLst>
      <p:ext uri="{BB962C8B-B14F-4D97-AF65-F5344CB8AC3E}">
        <p14:creationId xmlns:p14="http://schemas.microsoft.com/office/powerpoint/2010/main" val="3036556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CC5A2-3D1A-8C22-CD00-62D2B045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Input, the source of all evil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001EBFA-EFE4-BDEF-942E-512DC0E66C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21</a:t>
            </a:fld>
            <a:endParaRPr lang="es-ES" dirty="0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1683AEA-1371-3EFB-0E52-495DA0E5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0" y="1608159"/>
            <a:ext cx="2776694" cy="2611415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 con confianza media">
            <a:extLst>
              <a:ext uri="{FF2B5EF4-FFF2-40B4-BE49-F238E27FC236}">
                <a16:creationId xmlns:a16="http://schemas.microsoft.com/office/drawing/2014/main" id="{64907487-F4C9-70B2-AEC0-2488FDB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239" y="1999225"/>
            <a:ext cx="2816073" cy="1930290"/>
          </a:xfrm>
          <a:prstGeom prst="rect">
            <a:avLst/>
          </a:prstGeom>
        </p:spPr>
      </p:pic>
      <p:pic>
        <p:nvPicPr>
          <p:cNvPr id="11" name="Imagen 10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6E16D95E-9F2B-3377-0DBC-8FD9A769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57" y="1572135"/>
            <a:ext cx="2832574" cy="26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72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5;p43">
            <a:extLst>
              <a:ext uri="{FF2B5EF4-FFF2-40B4-BE49-F238E27FC236}">
                <a16:creationId xmlns:a16="http://schemas.microsoft.com/office/drawing/2014/main" id="{6C53B8D3-C4BC-5C20-39C8-90AE824385BD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Adversarial</a:t>
            </a:r>
            <a:br>
              <a:rPr lang="en" dirty="0"/>
            </a:br>
            <a:r>
              <a:rPr lang="en" b="1" dirty="0"/>
              <a:t>Attacks</a:t>
            </a:r>
            <a:endParaRPr b="1" dirty="0"/>
          </a:p>
        </p:txBody>
      </p:sp>
      <p:sp>
        <p:nvSpPr>
          <p:cNvPr id="9" name="Marcador de número de diapositiva 2">
            <a:extLst>
              <a:ext uri="{FF2B5EF4-FFF2-40B4-BE49-F238E27FC236}">
                <a16:creationId xmlns:a16="http://schemas.microsoft.com/office/drawing/2014/main" id="{44B722EB-2E5B-24A1-CC02-AB6CA5A56BFC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22</a:t>
            </a:fld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23</a:t>
            </a:fld>
            <a:endParaRPr lang="es-ES" dirty="0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F629A1FD-C94E-F2F4-8678-B369262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6" y="1017725"/>
            <a:ext cx="6228847" cy="3880800"/>
          </a:xfrm>
          <a:prstGeom prst="rect">
            <a:avLst/>
          </a:prstGeom>
        </p:spPr>
      </p:pic>
      <p:sp>
        <p:nvSpPr>
          <p:cNvPr id="7" name="Forma libre 6">
            <a:extLst>
              <a:ext uri="{FF2B5EF4-FFF2-40B4-BE49-F238E27FC236}">
                <a16:creationId xmlns:a16="http://schemas.microsoft.com/office/drawing/2014/main" id="{127D3909-C55F-96A1-3B12-5C8A80718211}"/>
              </a:ext>
            </a:extLst>
          </p:cNvPr>
          <p:cNvSpPr/>
          <p:nvPr/>
        </p:nvSpPr>
        <p:spPr>
          <a:xfrm>
            <a:off x="1457576" y="1017725"/>
            <a:ext cx="6228847" cy="3880800"/>
          </a:xfrm>
          <a:custGeom>
            <a:avLst/>
            <a:gdLst>
              <a:gd name="connsiteX0" fmla="*/ 4135187 w 6228847"/>
              <a:gd name="connsiteY0" fmla="*/ 312599 h 3880800"/>
              <a:gd name="connsiteX1" fmla="*/ 3593850 w 6228847"/>
              <a:gd name="connsiteY1" fmla="*/ 647562 h 3880800"/>
              <a:gd name="connsiteX2" fmla="*/ 4135187 w 6228847"/>
              <a:gd name="connsiteY2" fmla="*/ 982525 h 3880800"/>
              <a:gd name="connsiteX3" fmla="*/ 4676524 w 6228847"/>
              <a:gd name="connsiteY3" fmla="*/ 647562 h 3880800"/>
              <a:gd name="connsiteX4" fmla="*/ 4135187 w 6228847"/>
              <a:gd name="connsiteY4" fmla="*/ 312599 h 3880800"/>
              <a:gd name="connsiteX5" fmla="*/ 0 w 6228847"/>
              <a:gd name="connsiteY5" fmla="*/ 0 h 3880800"/>
              <a:gd name="connsiteX6" fmla="*/ 6228847 w 6228847"/>
              <a:gd name="connsiteY6" fmla="*/ 0 h 3880800"/>
              <a:gd name="connsiteX7" fmla="*/ 6228847 w 6228847"/>
              <a:gd name="connsiteY7" fmla="*/ 3880800 h 3880800"/>
              <a:gd name="connsiteX8" fmla="*/ 0 w 6228847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847" h="3880800">
                <a:moveTo>
                  <a:pt x="4135187" y="312599"/>
                </a:moveTo>
                <a:cubicBezTo>
                  <a:pt x="3836215" y="312599"/>
                  <a:pt x="3593850" y="462567"/>
                  <a:pt x="3593850" y="647562"/>
                </a:cubicBezTo>
                <a:cubicBezTo>
                  <a:pt x="3593850" y="832557"/>
                  <a:pt x="3836215" y="982525"/>
                  <a:pt x="4135187" y="982525"/>
                </a:cubicBezTo>
                <a:cubicBezTo>
                  <a:pt x="4434159" y="982525"/>
                  <a:pt x="4676524" y="832557"/>
                  <a:pt x="4676524" y="647562"/>
                </a:cubicBezTo>
                <a:cubicBezTo>
                  <a:pt x="4676524" y="462567"/>
                  <a:pt x="4434159" y="312599"/>
                  <a:pt x="4135187" y="312599"/>
                </a:cubicBezTo>
                <a:close/>
                <a:moveTo>
                  <a:pt x="0" y="0"/>
                </a:moveTo>
                <a:lnTo>
                  <a:pt x="6228847" y="0"/>
                </a:lnTo>
                <a:lnTo>
                  <a:pt x="6228847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930666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Adversarial Attack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24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373538-E050-4A6A-3A18-18A4642A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076" y="2702547"/>
            <a:ext cx="4827423" cy="1672869"/>
          </a:xfrm>
          <a:prstGeom prst="rect">
            <a:avLst/>
          </a:prstGeom>
        </p:spPr>
      </p:pic>
      <p:sp>
        <p:nvSpPr>
          <p:cNvPr id="5" name="CuadroTexto 4" descr="Extracting Training Data from Large Language Models&#10;">
            <a:extLst>
              <a:ext uri="{FF2B5EF4-FFF2-40B4-BE49-F238E27FC236}">
                <a16:creationId xmlns:a16="http://schemas.microsoft.com/office/drawing/2014/main" id="{D0683001-0FFB-54D8-589E-2433255E75BF}"/>
              </a:ext>
            </a:extLst>
          </p:cNvPr>
          <p:cNvSpPr txBox="1"/>
          <p:nvPr/>
        </p:nvSpPr>
        <p:spPr>
          <a:xfrm>
            <a:off x="3889375" y="4362375"/>
            <a:ext cx="5133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Papernot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“Distillation as a Defense to Adversarial Perturbations against Deep Neural Networks” (2016)</a:t>
            </a:r>
          </a:p>
        </p:txBody>
      </p:sp>
      <p:pic>
        <p:nvPicPr>
          <p:cNvPr id="7" name="Imagen 6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58387DC8-A894-7ECB-0C5F-52492645F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19" y="957485"/>
            <a:ext cx="3680580" cy="1423763"/>
          </a:xfrm>
          <a:prstGeom prst="rect">
            <a:avLst/>
          </a:prstGeom>
        </p:spPr>
      </p:pic>
      <p:sp>
        <p:nvSpPr>
          <p:cNvPr id="8" name="CuadroTexto 7" descr="Extracting Training Data from Large Language Models&#10;">
            <a:extLst>
              <a:ext uri="{FF2B5EF4-FFF2-40B4-BE49-F238E27FC236}">
                <a16:creationId xmlns:a16="http://schemas.microsoft.com/office/drawing/2014/main" id="{580367E5-D974-D5C8-A982-6FE9CC9D93F8}"/>
              </a:ext>
            </a:extLst>
          </p:cNvPr>
          <p:cNvSpPr txBox="1"/>
          <p:nvPr/>
        </p:nvSpPr>
        <p:spPr>
          <a:xfrm>
            <a:off x="5145919" y="2400166"/>
            <a:ext cx="3680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Goodfellow et al., “Explaining and harnessing adversarial examples” (2014)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0260AF02-0685-3FD2-EEE2-67C7CF3B238E}"/>
              </a:ext>
            </a:extLst>
          </p:cNvPr>
          <p:cNvSpPr txBox="1">
            <a:spLocks noGrp="1"/>
          </p:cNvSpPr>
          <p:nvPr/>
        </p:nvSpPr>
        <p:spPr>
          <a:xfrm>
            <a:off x="434250" y="1032106"/>
            <a:ext cx="4225931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Usage of specially crafted input data to force a model output.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targeted (specific output class) or Indiscriminate (anything but the original class).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Adversarial Examples can be transferred</a:t>
            </a:r>
          </a:p>
          <a:p>
            <a:pPr marL="0" indent="0" algn="l"/>
            <a:r>
              <a:rPr lang="en-US" dirty="0"/>
              <a:t>between models because of ”non-robust features”</a:t>
            </a:r>
            <a:r>
              <a:rPr lang="en-US" baseline="30000" dirty="0"/>
              <a:t>1,2 </a:t>
            </a:r>
            <a:r>
              <a:rPr lang="en-US" dirty="0"/>
              <a:t>making them one of the most effective attack.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They expand beyond the image domain</a:t>
            </a:r>
          </a:p>
          <a:p>
            <a:pPr marL="0" indent="0" algn="l"/>
            <a:r>
              <a:rPr lang="en-US" dirty="0"/>
              <a:t>and into the physical world.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F22C5EB-D49A-3465-5B88-08B1600AD725}"/>
              </a:ext>
            </a:extLst>
          </p:cNvPr>
          <p:cNvSpPr txBox="1"/>
          <p:nvPr/>
        </p:nvSpPr>
        <p:spPr>
          <a:xfrm>
            <a:off x="735424" y="4725876"/>
            <a:ext cx="7144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Ilyas, et al. "Adversarial Examples are not Bugs, they are Features"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(2019).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Waseda</a:t>
            </a:r>
            <a:r>
              <a:rPr lang="en-US" sz="1000" dirty="0">
                <a:solidFill>
                  <a:schemeClr val="bg1"/>
                </a:solidFill>
              </a:rPr>
              <a:t> et al. “Closer look at the transferability of adversarial examples: how they fool different models differently”, (2021)</a:t>
            </a:r>
          </a:p>
        </p:txBody>
      </p:sp>
    </p:spTree>
    <p:extLst>
      <p:ext uri="{BB962C8B-B14F-4D97-AF65-F5344CB8AC3E}">
        <p14:creationId xmlns:p14="http://schemas.microsoft.com/office/powerpoint/2010/main" val="1439123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Beyond the digital image domain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5" name="CuadroTexto 4" descr="Extracting Training Data from Large Language Models&#10;">
            <a:extLst>
              <a:ext uri="{FF2B5EF4-FFF2-40B4-BE49-F238E27FC236}">
                <a16:creationId xmlns:a16="http://schemas.microsoft.com/office/drawing/2014/main" id="{D0683001-0FFB-54D8-589E-2433255E75BF}"/>
              </a:ext>
            </a:extLst>
          </p:cNvPr>
          <p:cNvSpPr txBox="1"/>
          <p:nvPr/>
        </p:nvSpPr>
        <p:spPr>
          <a:xfrm>
            <a:off x="159900" y="4321446"/>
            <a:ext cx="2616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Thys et al., “Fooling automated surveillance cameras:</a:t>
            </a:r>
          </a:p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 patches to attack person detection” (2019)</a:t>
            </a:r>
          </a:p>
        </p:txBody>
      </p:sp>
      <p:sp>
        <p:nvSpPr>
          <p:cNvPr id="8" name="CuadroTexto 7" descr="Extracting Training Data from Large Language Models&#10;">
            <a:extLst>
              <a:ext uri="{FF2B5EF4-FFF2-40B4-BE49-F238E27FC236}">
                <a16:creationId xmlns:a16="http://schemas.microsoft.com/office/drawing/2014/main" id="{580367E5-D974-D5C8-A982-6FE9CC9D93F8}"/>
              </a:ext>
            </a:extLst>
          </p:cNvPr>
          <p:cNvSpPr txBox="1"/>
          <p:nvPr/>
        </p:nvSpPr>
        <p:spPr>
          <a:xfrm>
            <a:off x="232769" y="2554085"/>
            <a:ext cx="2825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Carlini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“Audio Adversarial Examples: Targeted Attacks on Speech-to-Text” (2018)</a:t>
            </a: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2CA7C226-D595-58BB-149C-D7B074DE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6" y="989697"/>
            <a:ext cx="2111377" cy="1564388"/>
          </a:xfrm>
          <a:prstGeom prst="rect">
            <a:avLst/>
          </a:prstGeom>
        </p:spPr>
      </p:pic>
      <p:pic>
        <p:nvPicPr>
          <p:cNvPr id="12" name="Imagen 11" descr="Grupo de personas posando delante de una pared&#10;&#10;Descripción generada automáticamente con confianza baja">
            <a:extLst>
              <a:ext uri="{FF2B5EF4-FFF2-40B4-BE49-F238E27FC236}">
                <a16:creationId xmlns:a16="http://schemas.microsoft.com/office/drawing/2014/main" id="{A35EC492-3E2F-3ACF-2E83-67CB7018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00" y="2951114"/>
            <a:ext cx="1908175" cy="140124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646469F-83AF-CD0E-7BFF-71FAF6B0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122" y="1481359"/>
            <a:ext cx="2782276" cy="2426614"/>
          </a:xfrm>
          <a:prstGeom prst="rect">
            <a:avLst/>
          </a:prstGeom>
        </p:spPr>
      </p:pic>
      <p:pic>
        <p:nvPicPr>
          <p:cNvPr id="15" name="Imagen 14" descr="Una foto de un grupo de personas posando&#10;&#10;Descripción generada automáticamente">
            <a:extLst>
              <a:ext uri="{FF2B5EF4-FFF2-40B4-BE49-F238E27FC236}">
                <a16:creationId xmlns:a16="http://schemas.microsoft.com/office/drawing/2014/main" id="{BCDE3C14-D7E7-BF97-5B03-3593626EF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454" y="3115748"/>
            <a:ext cx="2941091" cy="1164182"/>
          </a:xfrm>
          <a:prstGeom prst="rect">
            <a:avLst/>
          </a:prstGeom>
        </p:spPr>
      </p:pic>
      <p:sp>
        <p:nvSpPr>
          <p:cNvPr id="18" name="CuadroTexto 17" descr="Extracting Training Data from Large Language Models&#10;">
            <a:extLst>
              <a:ext uri="{FF2B5EF4-FFF2-40B4-BE49-F238E27FC236}">
                <a16:creationId xmlns:a16="http://schemas.microsoft.com/office/drawing/2014/main" id="{7BD7A0D3-EFD2-8A66-7F02-69C0E425FA00}"/>
              </a:ext>
            </a:extLst>
          </p:cNvPr>
          <p:cNvSpPr txBox="1"/>
          <p:nvPr/>
        </p:nvSpPr>
        <p:spPr>
          <a:xfrm>
            <a:off x="2807850" y="4352355"/>
            <a:ext cx="392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Sharif et al., “Accessorize to a Crime: Real and Stealthy Attacks on State-of-the-Art Face Recognition” (2016)</a:t>
            </a:r>
          </a:p>
        </p:txBody>
      </p:sp>
      <p:pic>
        <p:nvPicPr>
          <p:cNvPr id="21" name="Imagen 20" descr="Una señal de alto&#10;&#10;Descripción generada automáticamente con confianza media">
            <a:extLst>
              <a:ext uri="{FF2B5EF4-FFF2-40B4-BE49-F238E27FC236}">
                <a16:creationId xmlns:a16="http://schemas.microsoft.com/office/drawing/2014/main" id="{9C15ABD7-9CBB-5E80-D30A-4B0E74F25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193" y="1590260"/>
            <a:ext cx="3035003" cy="851282"/>
          </a:xfrm>
          <a:prstGeom prst="rect">
            <a:avLst/>
          </a:prstGeom>
        </p:spPr>
      </p:pic>
      <p:sp>
        <p:nvSpPr>
          <p:cNvPr id="23" name="CuadroTexto 22" descr="Extracting Training Data from Large Language Models&#10;">
            <a:extLst>
              <a:ext uri="{FF2B5EF4-FFF2-40B4-BE49-F238E27FC236}">
                <a16:creationId xmlns:a16="http://schemas.microsoft.com/office/drawing/2014/main" id="{41620F4B-ED9C-283A-5556-A08F60EBEB63}"/>
              </a:ext>
            </a:extLst>
          </p:cNvPr>
          <p:cNvSpPr txBox="1"/>
          <p:nvPr/>
        </p:nvSpPr>
        <p:spPr>
          <a:xfrm>
            <a:off x="2956074" y="2474945"/>
            <a:ext cx="392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Eykhol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“Robust Physical-World Attacks on Deep Learning Visual Classification” (2018)</a:t>
            </a:r>
          </a:p>
        </p:txBody>
      </p:sp>
      <p:sp>
        <p:nvSpPr>
          <p:cNvPr id="25" name="CuadroTexto 24" descr="Extracting Training Data from Large Language Models&#10;">
            <a:extLst>
              <a:ext uri="{FF2B5EF4-FFF2-40B4-BE49-F238E27FC236}">
                <a16:creationId xmlns:a16="http://schemas.microsoft.com/office/drawing/2014/main" id="{3F45CE81-8393-475F-42B8-B5F540E2D910}"/>
              </a:ext>
            </a:extLst>
          </p:cNvPr>
          <p:cNvSpPr txBox="1"/>
          <p:nvPr/>
        </p:nvSpPr>
        <p:spPr>
          <a:xfrm>
            <a:off x="6231528" y="3941376"/>
            <a:ext cx="2912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Wallace et al., “Imitation Attacks and Defenses for Black-box Machine Translation Systems” (2021)</a:t>
            </a:r>
          </a:p>
        </p:txBody>
      </p:sp>
    </p:spTree>
    <p:extLst>
      <p:ext uri="{BB962C8B-B14F-4D97-AF65-F5344CB8AC3E}">
        <p14:creationId xmlns:p14="http://schemas.microsoft.com/office/powerpoint/2010/main" val="3615782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5;p43">
            <a:extLst>
              <a:ext uri="{FF2B5EF4-FFF2-40B4-BE49-F238E27FC236}">
                <a16:creationId xmlns:a16="http://schemas.microsoft.com/office/drawing/2014/main" id="{044A4681-BF72-7595-741A-99B93E63C9F5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Backdoor</a:t>
            </a:r>
            <a:br>
              <a:rPr lang="en" dirty="0"/>
            </a:br>
            <a:r>
              <a:rPr lang="en" b="1" dirty="0"/>
              <a:t>Attacks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17DEB8EA-78EA-1A17-A462-814D15C656F3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26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429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27</a:t>
            </a:fld>
            <a:endParaRPr lang="es-ES" dirty="0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F629A1FD-C94E-F2F4-8678-B369262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6" y="1017725"/>
            <a:ext cx="6228847" cy="3880800"/>
          </a:xfrm>
          <a:prstGeom prst="rect">
            <a:avLst/>
          </a:prstGeom>
        </p:spPr>
      </p:pic>
      <p:sp>
        <p:nvSpPr>
          <p:cNvPr id="7" name="Forma libre 6">
            <a:extLst>
              <a:ext uri="{FF2B5EF4-FFF2-40B4-BE49-F238E27FC236}">
                <a16:creationId xmlns:a16="http://schemas.microsoft.com/office/drawing/2014/main" id="{67A3168D-972E-450C-9403-0861FDDD80BF}"/>
              </a:ext>
            </a:extLst>
          </p:cNvPr>
          <p:cNvSpPr/>
          <p:nvPr/>
        </p:nvSpPr>
        <p:spPr>
          <a:xfrm>
            <a:off x="1457576" y="1017725"/>
            <a:ext cx="6228847" cy="3880800"/>
          </a:xfrm>
          <a:custGeom>
            <a:avLst/>
            <a:gdLst>
              <a:gd name="connsiteX0" fmla="*/ 2506412 w 6228847"/>
              <a:gd name="connsiteY0" fmla="*/ 312599 h 3880800"/>
              <a:gd name="connsiteX1" fmla="*/ 1965075 w 6228847"/>
              <a:gd name="connsiteY1" fmla="*/ 647562 h 3880800"/>
              <a:gd name="connsiteX2" fmla="*/ 2506412 w 6228847"/>
              <a:gd name="connsiteY2" fmla="*/ 982525 h 3880800"/>
              <a:gd name="connsiteX3" fmla="*/ 3047749 w 6228847"/>
              <a:gd name="connsiteY3" fmla="*/ 647562 h 3880800"/>
              <a:gd name="connsiteX4" fmla="*/ 2506412 w 6228847"/>
              <a:gd name="connsiteY4" fmla="*/ 312599 h 3880800"/>
              <a:gd name="connsiteX5" fmla="*/ 0 w 6228847"/>
              <a:gd name="connsiteY5" fmla="*/ 0 h 3880800"/>
              <a:gd name="connsiteX6" fmla="*/ 6228847 w 6228847"/>
              <a:gd name="connsiteY6" fmla="*/ 0 h 3880800"/>
              <a:gd name="connsiteX7" fmla="*/ 6228847 w 6228847"/>
              <a:gd name="connsiteY7" fmla="*/ 3880800 h 3880800"/>
              <a:gd name="connsiteX8" fmla="*/ 0 w 6228847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28847" h="3880800">
                <a:moveTo>
                  <a:pt x="2506412" y="312599"/>
                </a:moveTo>
                <a:cubicBezTo>
                  <a:pt x="2207440" y="312599"/>
                  <a:pt x="1965075" y="462567"/>
                  <a:pt x="1965075" y="647562"/>
                </a:cubicBezTo>
                <a:cubicBezTo>
                  <a:pt x="1965075" y="832557"/>
                  <a:pt x="2207440" y="982525"/>
                  <a:pt x="2506412" y="982525"/>
                </a:cubicBezTo>
                <a:cubicBezTo>
                  <a:pt x="2805384" y="982525"/>
                  <a:pt x="3047749" y="832557"/>
                  <a:pt x="3047749" y="647562"/>
                </a:cubicBezTo>
                <a:cubicBezTo>
                  <a:pt x="3047749" y="462567"/>
                  <a:pt x="2805384" y="312599"/>
                  <a:pt x="2506412" y="312599"/>
                </a:cubicBezTo>
                <a:close/>
                <a:moveTo>
                  <a:pt x="0" y="0"/>
                </a:moveTo>
                <a:lnTo>
                  <a:pt x="6228847" y="0"/>
                </a:lnTo>
                <a:lnTo>
                  <a:pt x="6228847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129184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28</a:t>
            </a:fld>
            <a:endParaRPr lang="es-ES" dirty="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B90910E-C7C6-619F-2DC5-096ECE5E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00" y="3008298"/>
            <a:ext cx="3966150" cy="1497027"/>
          </a:xfrm>
          <a:prstGeom prst="rect">
            <a:avLst/>
          </a:prstGeom>
        </p:spPr>
      </p:pic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639A4BD3-D46E-CB0C-8CDE-147FF5903718}"/>
              </a:ext>
            </a:extLst>
          </p:cNvPr>
          <p:cNvSpPr txBox="1"/>
          <p:nvPr/>
        </p:nvSpPr>
        <p:spPr>
          <a:xfrm>
            <a:off x="5375425" y="4505325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869FEAB2-BC4C-B2C3-5C91-2D776A89D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00" y="836114"/>
            <a:ext cx="3331150" cy="1744888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BD570757-62D3-8D78-0F42-A1D4004660F3}"/>
              </a:ext>
            </a:extLst>
          </p:cNvPr>
          <p:cNvSpPr txBox="1">
            <a:spLocks noGrp="1"/>
          </p:cNvSpPr>
          <p:nvPr/>
        </p:nvSpPr>
        <p:spPr>
          <a:xfrm>
            <a:off x="708600" y="1081136"/>
            <a:ext cx="4225931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Control of a model output through “trigger patterns” embedded in input data during inference.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”installed” by either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Manipulation of training process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Crafted training data (data poisoning)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A backdoor installed during training is</a:t>
            </a:r>
          </a:p>
          <a:p>
            <a:pPr marL="0" indent="0" algn="l"/>
            <a:r>
              <a:rPr lang="en-US" dirty="0"/>
              <a:t>undetectable</a:t>
            </a:r>
            <a:r>
              <a:rPr lang="en-US" baseline="30000" dirty="0"/>
              <a:t> </a:t>
            </a:r>
            <a:r>
              <a:rPr lang="en-US" dirty="0"/>
              <a:t>and robust to retraining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5402015" y="2606333"/>
            <a:ext cx="3331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 et al., “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BadNets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Identifying Vulnerabilities in the Machine Learning Model Supply Chain ” (2019)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2B5150-A1D0-BABB-EF80-7D79D8AFF85F}"/>
              </a:ext>
            </a:extLst>
          </p:cNvPr>
          <p:cNvSpPr txBox="1"/>
          <p:nvPr/>
        </p:nvSpPr>
        <p:spPr>
          <a:xfrm>
            <a:off x="735424" y="4725876"/>
            <a:ext cx="6048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Goldwasser, et al. "Planting Undetectable Backdoors in Machine Learning Models"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(2022).</a:t>
            </a:r>
          </a:p>
        </p:txBody>
      </p:sp>
    </p:spTree>
    <p:extLst>
      <p:ext uri="{BB962C8B-B14F-4D97-AF65-F5344CB8AC3E}">
        <p14:creationId xmlns:p14="http://schemas.microsoft.com/office/powerpoint/2010/main" val="4588541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Backdoors – Versatile attack mechanism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2245" y="4635672"/>
            <a:ext cx="548700" cy="393600"/>
          </a:xfrm>
        </p:spPr>
        <p:txBody>
          <a:bodyPr/>
          <a:lstStyle/>
          <a:p>
            <a:fld id="{00000000-1234-1234-1234-123412341234}" type="slidenum">
              <a:rPr lang="es-ES" smtClean="0"/>
              <a:pPr/>
              <a:t>29</a:t>
            </a:fld>
            <a:endParaRPr lang="es-ES" dirty="0"/>
          </a:p>
        </p:txBody>
      </p:sp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639A4BD3-D46E-CB0C-8CDE-147FF5903718}"/>
              </a:ext>
            </a:extLst>
          </p:cNvPr>
          <p:cNvSpPr txBox="1"/>
          <p:nvPr/>
        </p:nvSpPr>
        <p:spPr>
          <a:xfrm>
            <a:off x="1063128" y="4484615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5013285" y="4476323"/>
            <a:ext cx="3422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Bagdasaryan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“Blind Backdoors in Deep Learning Models” (2021)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3F74DD-B75E-AB3B-9E1F-8427E3BCF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22" y="2736814"/>
            <a:ext cx="3154439" cy="1665287"/>
          </a:xfrm>
          <a:prstGeom prst="rect">
            <a:avLst/>
          </a:prstGeom>
        </p:spPr>
      </p:pic>
      <p:pic>
        <p:nvPicPr>
          <p:cNvPr id="12" name="Imagen 11" descr="Calendario&#10;&#10;Descripción generada automáticamente">
            <a:extLst>
              <a:ext uri="{FF2B5EF4-FFF2-40B4-BE49-F238E27FC236}">
                <a16:creationId xmlns:a16="http://schemas.microsoft.com/office/drawing/2014/main" id="{012FBA86-BD32-B824-9C63-74BBC7AC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6846" y="1112703"/>
            <a:ext cx="2534989" cy="1549889"/>
          </a:xfrm>
          <a:prstGeom prst="rect">
            <a:avLst/>
          </a:prstGeom>
        </p:spPr>
      </p:pic>
      <p:pic>
        <p:nvPicPr>
          <p:cNvPr id="5" name="Imagen 4" descr="Una captura de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B43837AF-F169-D47F-0F8F-036C56DAE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497" y="1152456"/>
            <a:ext cx="3725343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78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E0E0E"/>
              </a:buClr>
              <a:buSzPts val="1100"/>
            </a:pPr>
            <a:r>
              <a:rPr lang="en-US" dirty="0"/>
              <a:t>Manuel Pasieka</a:t>
            </a:r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buClr>
                <a:schemeClr val="bg1"/>
              </a:buClr>
              <a:buSzPts val="1100"/>
              <a:buFontTx/>
              <a:buChar char="-"/>
            </a:pPr>
            <a:r>
              <a:rPr lang="en-US" dirty="0"/>
              <a:t>AI Consultant – </a:t>
            </a:r>
            <a:r>
              <a:rPr lang="en-US" sz="1400" dirty="0"/>
              <a:t>“</a:t>
            </a:r>
            <a:r>
              <a:rPr lang="en-US" sz="1400" i="1" dirty="0"/>
              <a:t>Leverage the power of machine learning for your business</a:t>
            </a:r>
            <a:r>
              <a:rPr lang="en-US" sz="1400" dirty="0"/>
              <a:t>”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Tx/>
              <a:buChar char="-"/>
            </a:pPr>
            <a:r>
              <a:rPr lang="en-US" dirty="0"/>
              <a:t>Host of the Austrian AI Podcast</a:t>
            </a:r>
          </a:p>
        </p:txBody>
      </p:sp>
      <p:pic>
        <p:nvPicPr>
          <p:cNvPr id="3" name="Imagen 2" descr="Un hombre con lentes y traje&#10;&#10;Descripción generada automáticamente">
            <a:extLst>
              <a:ext uri="{FF2B5EF4-FFF2-40B4-BE49-F238E27FC236}">
                <a16:creationId xmlns:a16="http://schemas.microsoft.com/office/drawing/2014/main" id="{C001D4C1-CFD4-41BF-2925-3251223C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26" y="2074763"/>
            <a:ext cx="2588454" cy="2588454"/>
          </a:xfrm>
          <a:prstGeom prst="ellipse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B48364B-24FD-4683-7E7E-3D69FFA4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solidFill>
                  <a:schemeClr val="bg1"/>
                </a:solidFill>
              </a:rPr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A4D4EC-420F-EDDA-C904-38E4B13A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234131"/>
            <a:ext cx="914400" cy="914400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48D5F70-FBA1-C292-69F8-67CACE542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13" y="2074763"/>
            <a:ext cx="2588454" cy="25884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6406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30</a:t>
            </a:fld>
            <a:endParaRPr lang="es-ES" dirty="0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F629A1FD-C94E-F2F4-8678-B369262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6" y="1017725"/>
            <a:ext cx="6228847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85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5928399" y="3716461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3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do</a:t>
            </a:r>
            <a:br>
              <a:rPr lang="en" dirty="0"/>
            </a:br>
            <a:r>
              <a:rPr lang="en" b="1" dirty="0"/>
              <a:t>about it?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31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7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B1CA-4162-332E-F1DE-510B63B7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big companies doing?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20AB496-662D-1D03-7B7A-1714C2E327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32</a:t>
            </a:fld>
            <a:endParaRPr lang="es-ES" dirty="0"/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3D6556EF-79E9-DFF7-0D14-AD8E3311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174" y="1793921"/>
            <a:ext cx="4528279" cy="2755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1A34AA-D505-2B0A-9347-978ADF84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0" y="1793921"/>
            <a:ext cx="3159105" cy="2755990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91315482-3B69-586F-0151-F532D5438E5B}"/>
              </a:ext>
            </a:extLst>
          </p:cNvPr>
          <p:cNvSpPr txBox="1"/>
          <p:nvPr/>
        </p:nvSpPr>
        <p:spPr>
          <a:xfrm>
            <a:off x="5080228" y="4549911"/>
            <a:ext cx="27561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Nicolae et al., “Adversarial Robustness Toolbox” (2021)</a:t>
            </a:r>
          </a:p>
        </p:txBody>
      </p:sp>
      <p:sp>
        <p:nvSpPr>
          <p:cNvPr id="12" name="Google Shape;299;p42">
            <a:extLst>
              <a:ext uri="{FF2B5EF4-FFF2-40B4-BE49-F238E27FC236}">
                <a16:creationId xmlns:a16="http://schemas.microsoft.com/office/drawing/2014/main" id="{CD9B9C13-401C-5D35-AEB4-17D91D7ABAFF}"/>
              </a:ext>
            </a:extLst>
          </p:cNvPr>
          <p:cNvSpPr txBox="1">
            <a:spLocks noGrp="1"/>
          </p:cNvSpPr>
          <p:nvPr/>
        </p:nvSpPr>
        <p:spPr>
          <a:xfrm>
            <a:off x="3053050" y="1214916"/>
            <a:ext cx="3037900" cy="83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AI Focused Cyber 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1312450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B1CA-4162-332E-F1DE-510B63B7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20AB496-662D-1D03-7B7A-1714C2E327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33</a:t>
            </a:fld>
            <a:endParaRPr lang="es-ES" dirty="0"/>
          </a:p>
        </p:txBody>
      </p:sp>
      <p:sp>
        <p:nvSpPr>
          <p:cNvPr id="7" name="Google Shape;299;p42">
            <a:extLst>
              <a:ext uri="{FF2B5EF4-FFF2-40B4-BE49-F238E27FC236}">
                <a16:creationId xmlns:a16="http://schemas.microsoft.com/office/drawing/2014/main" id="{4B09C171-302C-5C54-731D-D4B1C2D17732}"/>
              </a:ext>
            </a:extLst>
          </p:cNvPr>
          <p:cNvSpPr txBox="1">
            <a:spLocks noGrp="1"/>
          </p:cNvSpPr>
          <p:nvPr/>
        </p:nvSpPr>
        <p:spPr>
          <a:xfrm>
            <a:off x="200019" y="1833611"/>
            <a:ext cx="4464056" cy="261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Dr.</a:t>
            </a:r>
            <a:r>
              <a:rPr lang="en-US" b="1" dirty="0"/>
              <a:t> </a:t>
            </a:r>
            <a:r>
              <a:rPr lang="en-US" dirty="0"/>
              <a:t>Evil</a:t>
            </a:r>
            <a:r>
              <a:rPr lang="en-US" b="1" dirty="0"/>
              <a:t> </a:t>
            </a:r>
            <a:r>
              <a:rPr lang="en-US" dirty="0"/>
              <a:t>workshops: </a:t>
            </a:r>
            <a:r>
              <a:rPr lang="en-US" b="1" dirty="0"/>
              <a:t>take the position of a fictitious attacker and identify attack scenarios</a:t>
            </a:r>
          </a:p>
          <a:p>
            <a:pPr marL="0" indent="0"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AI Threat modelling: Identify who, why and how</a:t>
            </a:r>
          </a:p>
          <a:p>
            <a:pPr marL="0" indent="0"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Evaluate attack scenarios: likelihood, damage/costs, countermeasures</a:t>
            </a:r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874AE675-4E5E-266C-5F4A-23A2DAA8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73" y="1304925"/>
            <a:ext cx="438383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6229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1C1F0-58B9-FF24-1F63-1FD651D1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 to get started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A944A77-0278-52EF-2A00-337289C7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34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057BE4-7BDD-212A-4BDB-81B564E2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7" y="3209694"/>
            <a:ext cx="1765300" cy="825827"/>
          </a:xfrm>
          <a:prstGeom prst="rect">
            <a:avLst/>
          </a:prstGeom>
        </p:spPr>
      </p:pic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8486F265-7C5B-614F-D89B-69FDA06FF3E0}"/>
              </a:ext>
            </a:extLst>
          </p:cNvPr>
          <p:cNvSpPr txBox="1"/>
          <p:nvPr/>
        </p:nvSpPr>
        <p:spPr>
          <a:xfrm>
            <a:off x="632329" y="4348071"/>
            <a:ext cx="3425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https://github.com/Trusted-AI/adversarial-robustness-toolbox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(IBM)</a:t>
            </a:r>
          </a:p>
          <a:p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308DFA97-1490-5D28-C786-73EF3031D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10" y="2897937"/>
            <a:ext cx="1704144" cy="1409442"/>
          </a:xfrm>
          <a:prstGeom prst="rect">
            <a:avLst/>
          </a:prstGeom>
        </p:spPr>
      </p:pic>
      <p:pic>
        <p:nvPicPr>
          <p:cNvPr id="13" name="Imagen 12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1F1B523D-B132-EDE4-2FFB-2331E73CE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726" y="1321281"/>
            <a:ext cx="2730500" cy="948317"/>
          </a:xfrm>
          <a:prstGeom prst="rect">
            <a:avLst/>
          </a:prstGeom>
        </p:spPr>
      </p:pic>
      <p:sp>
        <p:nvSpPr>
          <p:cNvPr id="15" name="CuadroTexto 14" descr="Extracting Training Data from Large Language Models&#10;">
            <a:extLst>
              <a:ext uri="{FF2B5EF4-FFF2-40B4-BE49-F238E27FC236}">
                <a16:creationId xmlns:a16="http://schemas.microsoft.com/office/drawing/2014/main" id="{93CB3E7D-D4A7-ACD7-33B3-05B913682471}"/>
              </a:ext>
            </a:extLst>
          </p:cNvPr>
          <p:cNvSpPr txBox="1"/>
          <p:nvPr/>
        </p:nvSpPr>
        <p:spPr>
          <a:xfrm>
            <a:off x="2194063" y="2330961"/>
            <a:ext cx="4751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 Threat Landscape for Artificial-Intelligence Systems,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https://atlas.mitre.org/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(MITRE)</a:t>
            </a:r>
          </a:p>
        </p:txBody>
      </p:sp>
      <p:pic>
        <p:nvPicPr>
          <p:cNvPr id="7" name="Imagen 6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619EC3BB-773A-DE4B-4244-6FACDFBEF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444" y="3115168"/>
            <a:ext cx="3155297" cy="1152186"/>
          </a:xfrm>
          <a:prstGeom prst="rect">
            <a:avLst/>
          </a:prstGeom>
        </p:spPr>
      </p:pic>
      <p:sp>
        <p:nvSpPr>
          <p:cNvPr id="14" name="CuadroTexto 13" descr="Extracting Training Data from Large Language Models&#10;">
            <a:extLst>
              <a:ext uri="{FF2B5EF4-FFF2-40B4-BE49-F238E27FC236}">
                <a16:creationId xmlns:a16="http://schemas.microsoft.com/office/drawing/2014/main" id="{4A2BE28D-6C28-633B-5D30-317BCF2728D2}"/>
              </a:ext>
            </a:extLst>
          </p:cNvPr>
          <p:cNvSpPr txBox="1"/>
          <p:nvPr/>
        </p:nvSpPr>
        <p:spPr>
          <a:xfrm>
            <a:off x="5308097" y="4301904"/>
            <a:ext cx="28219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Counterfit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https://github.com/Azure/counterfit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(Microsoft)</a:t>
            </a:r>
          </a:p>
        </p:txBody>
      </p:sp>
    </p:spTree>
    <p:extLst>
      <p:ext uri="{BB962C8B-B14F-4D97-AF65-F5344CB8AC3E}">
        <p14:creationId xmlns:p14="http://schemas.microsoft.com/office/powerpoint/2010/main" val="2489523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8419;p87">
            <a:hlinkClick r:id="rId3"/>
            <a:extLst>
              <a:ext uri="{FF2B5EF4-FFF2-40B4-BE49-F238E27FC236}">
                <a16:creationId xmlns:a16="http://schemas.microsoft.com/office/drawing/2014/main" id="{47CD7555-2AB7-6745-482F-0ACEC03BB2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838" y="4140299"/>
            <a:ext cx="2241874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6"/>
          <p:cNvSpPr txBox="1">
            <a:spLocks noGrp="1"/>
          </p:cNvSpPr>
          <p:nvPr>
            <p:ph type="subTitle" idx="1"/>
          </p:nvPr>
        </p:nvSpPr>
        <p:spPr>
          <a:xfrm>
            <a:off x="2405575" y="4003337"/>
            <a:ext cx="4034400" cy="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Powered by</a:t>
            </a:r>
            <a:endParaRPr dirty="0"/>
          </a:p>
        </p:txBody>
      </p:sp>
      <p:sp>
        <p:nvSpPr>
          <p:cNvPr id="704" name="Google Shape;704;p66"/>
          <p:cNvSpPr txBox="1">
            <a:spLocks noGrp="1"/>
          </p:cNvSpPr>
          <p:nvPr>
            <p:ph type="subTitle" idx="2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Does anyone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 err="1"/>
              <a:t>contact@manuelpasieka.com</a:t>
            </a:r>
            <a:endParaRPr lang="en" dirty="0"/>
          </a:p>
        </p:txBody>
      </p:sp>
      <p:sp>
        <p:nvSpPr>
          <p:cNvPr id="705" name="Google Shape;705;p66"/>
          <p:cNvSpPr txBox="1">
            <a:spLocks noGrp="1"/>
          </p:cNvSpPr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Thanks!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62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9" name="Google Shape;8419;p87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2513" y="3005725"/>
            <a:ext cx="2241874" cy="89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38</a:t>
            </a:fld>
            <a:endParaRPr lang="es-ES" dirty="0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F629A1FD-C94E-F2F4-8678-B369262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6" y="1017725"/>
            <a:ext cx="6228847" cy="3880800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6060CB9-BD46-3B01-0B15-0B3C8D98102A}"/>
              </a:ext>
            </a:extLst>
          </p:cNvPr>
          <p:cNvSpPr/>
          <p:nvPr/>
        </p:nvSpPr>
        <p:spPr>
          <a:xfrm>
            <a:off x="1457576" y="1017725"/>
            <a:ext cx="6228847" cy="3880800"/>
          </a:xfrm>
          <a:prstGeom prst="rect">
            <a:avLst/>
          </a:pr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8DE81BA-3D73-4935-34D7-CF3EBC452E18}"/>
              </a:ext>
            </a:extLst>
          </p:cNvPr>
          <p:cNvSpPr/>
          <p:nvPr/>
        </p:nvSpPr>
        <p:spPr>
          <a:xfrm>
            <a:off x="6245226" y="3505199"/>
            <a:ext cx="1082674" cy="6699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868037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77;p41">
            <a:extLst>
              <a:ext uri="{FF2B5EF4-FFF2-40B4-BE49-F238E27FC236}">
                <a16:creationId xmlns:a16="http://schemas.microsoft.com/office/drawing/2014/main" id="{EF884317-D973-E732-3645-964B1A6CEB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24464">
            <a:off x="7768271" y="3335905"/>
            <a:ext cx="1064421" cy="1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1A221F-8AD2-3728-524A-11455FB0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29" y="872492"/>
            <a:ext cx="7726800" cy="572700"/>
          </a:xfrm>
        </p:spPr>
        <p:txBody>
          <a:bodyPr/>
          <a:lstStyle/>
          <a:p>
            <a:r>
              <a:rPr lang="en-US" dirty="0"/>
              <a:t>What do you think of when hearing … 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F0A59C-F8E6-971F-840C-392919A69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E229C43-BA53-E38B-E3E7-83885C362F57}"/>
              </a:ext>
            </a:extLst>
          </p:cNvPr>
          <p:cNvSpPr txBox="1"/>
          <p:nvPr/>
        </p:nvSpPr>
        <p:spPr>
          <a:xfrm>
            <a:off x="2568575" y="1676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54EF6CE-7921-7D9D-43DC-2E2BADA5EC6F}"/>
              </a:ext>
            </a:extLst>
          </p:cNvPr>
          <p:cNvSpPr txBox="1">
            <a:spLocks/>
          </p:cNvSpPr>
          <p:nvPr/>
        </p:nvSpPr>
        <p:spPr>
          <a:xfrm>
            <a:off x="708600" y="2292503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algn="ctr"/>
            <a:r>
              <a:rPr lang="en-US" dirty="0"/>
              <a:t>Cyber security +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8260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C78E7-AC84-84B4-55AD-D15E2179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E0D5D1-0CAA-993D-3486-3416C514A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8EB2A54-1BA0-8173-8124-D3DE096DA2C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39863" y="1868489"/>
            <a:ext cx="4959462" cy="1928811"/>
          </a:xfrm>
        </p:spPr>
        <p:txBody>
          <a:bodyPr/>
          <a:lstStyle/>
          <a:p>
            <a:pPr algn="l">
              <a:buAutoNum type="arabicPeriod"/>
            </a:pPr>
            <a:r>
              <a:rPr lang="en-US" sz="2000" dirty="0"/>
              <a:t>Machine Learning in Cyber Security</a:t>
            </a:r>
          </a:p>
          <a:p>
            <a:pPr algn="l">
              <a:buAutoNum type="arabicPeriod"/>
            </a:pPr>
            <a:endParaRPr lang="en-US" sz="2000" dirty="0"/>
          </a:p>
          <a:p>
            <a:pPr algn="l">
              <a:buAutoNum type="arabicPeriod"/>
            </a:pPr>
            <a:r>
              <a:rPr lang="en-US" sz="2000" dirty="0"/>
              <a:t>Machine Learning Security</a:t>
            </a:r>
          </a:p>
          <a:p>
            <a:pPr algn="l">
              <a:buAutoNum type="arabicPeriod"/>
            </a:pPr>
            <a:endParaRPr lang="en-US" sz="2000" dirty="0"/>
          </a:p>
          <a:p>
            <a:pPr algn="l">
              <a:buAutoNum type="arabicPeriod"/>
            </a:pPr>
            <a:r>
              <a:rPr lang="en-US" sz="2000" dirty="0"/>
              <a:t>DevSecOps / MLSecOps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673950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C78E7-AC84-84B4-55AD-D15E2179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E0D5D1-0CAA-993D-3486-3416C514A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8EB2A54-1BA0-8173-8124-D3DE096DA2C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39863" y="1868489"/>
            <a:ext cx="4959462" cy="1928811"/>
          </a:xfrm>
        </p:spPr>
        <p:txBody>
          <a:bodyPr/>
          <a:lstStyle/>
          <a:p>
            <a:pPr algn="l"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Machine Learning in Cyber Security</a:t>
            </a:r>
          </a:p>
          <a:p>
            <a:pPr algn="l">
              <a:buAutoNum type="arabicPeriod"/>
            </a:pPr>
            <a:endParaRPr lang="en-US" sz="2000" dirty="0"/>
          </a:p>
          <a:p>
            <a:pPr algn="l">
              <a:buAutoNum type="arabicPeriod"/>
            </a:pPr>
            <a:r>
              <a:rPr lang="en-US" sz="2000" dirty="0"/>
              <a:t>Machine Learning Security</a:t>
            </a:r>
          </a:p>
          <a:p>
            <a:pPr algn="l">
              <a:buAutoNum type="arabicPeriod"/>
            </a:pPr>
            <a:endParaRPr lang="en-US" sz="2000" dirty="0"/>
          </a:p>
          <a:p>
            <a:pPr algn="l"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DevSecOps / MLSecOps</a:t>
            </a:r>
            <a:endParaRPr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986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A9E24-7A9B-59A3-1B28-15D76D48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Security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17C1191-CE72-423D-5A2F-6AC0DAD281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635902C-2E3E-1CDC-1BB6-BA265700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68388" y="1331906"/>
            <a:ext cx="3394187" cy="2046293"/>
          </a:xfrm>
        </p:spPr>
        <p:txBody>
          <a:bodyPr/>
          <a:lstStyle/>
          <a:p>
            <a:pPr marL="114300" indent="0" algn="l">
              <a:buNone/>
            </a:pPr>
            <a:r>
              <a:rPr lang="en-US" dirty="0" err="1"/>
              <a:t>MLSec</a:t>
            </a:r>
            <a:r>
              <a:rPr lang="en-US" dirty="0"/>
              <a:t> studies the abuse, theft and exploitation of machine learning models. </a:t>
            </a:r>
          </a:p>
        </p:txBody>
      </p:sp>
      <p:sp>
        <p:nvSpPr>
          <p:cNvPr id="6" name="Subtítulo 3">
            <a:extLst>
              <a:ext uri="{FF2B5EF4-FFF2-40B4-BE49-F238E27FC236}">
                <a16:creationId xmlns:a16="http://schemas.microsoft.com/office/drawing/2014/main" id="{3AA31FD6-B961-9EC9-0E60-1AE5DFB63F86}"/>
              </a:ext>
            </a:extLst>
          </p:cNvPr>
          <p:cNvSpPr txBox="1">
            <a:spLocks/>
          </p:cNvSpPr>
          <p:nvPr/>
        </p:nvSpPr>
        <p:spPr>
          <a:xfrm>
            <a:off x="4424766" y="1331906"/>
            <a:ext cx="3754464" cy="261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Attack Surface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Taxonomy &amp; Terminology</a:t>
            </a:r>
          </a:p>
          <a:p>
            <a:pPr marL="114300" indent="0"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Model Extraction / Stealing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Data Extraction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Adversarial Attack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Data Poisoning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Backdoor Attack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What to do about it?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References and utilities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839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8</a:t>
            </a:fld>
            <a:endParaRPr lang="es-ES" dirty="0"/>
          </a:p>
        </p:txBody>
      </p:sp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ED6F1070-B7E3-9677-F917-EFDE2FFA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221" y="1017725"/>
            <a:ext cx="6233790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507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9</a:t>
            </a:fld>
            <a:endParaRPr lang="es-ES" dirty="0"/>
          </a:p>
        </p:txBody>
      </p:sp>
      <p:pic>
        <p:nvPicPr>
          <p:cNvPr id="10" name="Imagen 9" descr="Diagrama&#10;&#10;Descripción generada automáticamente">
            <a:extLst>
              <a:ext uri="{FF2B5EF4-FFF2-40B4-BE49-F238E27FC236}">
                <a16:creationId xmlns:a16="http://schemas.microsoft.com/office/drawing/2014/main" id="{F629A1FD-C94E-F2F4-8678-B36926240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576" y="1017725"/>
            <a:ext cx="6228847" cy="38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79350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28801</TotalTime>
  <Words>1412</Words>
  <Application>Microsoft Macintosh PowerPoint</Application>
  <PresentationFormat>Presentación en pantalla (16:9)</PresentationFormat>
  <Paragraphs>229</Paragraphs>
  <Slides>38</Slides>
  <Notes>15</Notes>
  <HiddenSlides>2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38</vt:i4>
      </vt:variant>
    </vt:vector>
  </HeadingPairs>
  <TitlesOfParts>
    <vt:vector size="48" baseType="lpstr">
      <vt:lpstr>MuseoModerno ExtraBold</vt:lpstr>
      <vt:lpstr>Proxima Nova Semibold</vt:lpstr>
      <vt:lpstr>Maven Pro</vt:lpstr>
      <vt:lpstr>MuseoModerno</vt:lpstr>
      <vt:lpstr>Proxima Nova</vt:lpstr>
      <vt:lpstr>Maven Pro Medium</vt:lpstr>
      <vt:lpstr>Calibri</vt:lpstr>
      <vt:lpstr>Arial</vt:lpstr>
      <vt:lpstr>Artificial Intelligence in Chemistry Services Company Profile by Slidesgo</vt:lpstr>
      <vt:lpstr>Slidesgo Final Pages</vt:lpstr>
      <vt:lpstr>Cyber Security for Machine Learning</vt:lpstr>
      <vt:lpstr>Machine Learning Security</vt:lpstr>
      <vt:lpstr>Manuel Pasieka</vt:lpstr>
      <vt:lpstr>What do you think of when hearing … </vt:lpstr>
      <vt:lpstr>Content</vt:lpstr>
      <vt:lpstr>Content</vt:lpstr>
      <vt:lpstr>Machine Learning Security</vt:lpstr>
      <vt:lpstr>Attack Surface</vt:lpstr>
      <vt:lpstr>Attack Surface</vt:lpstr>
      <vt:lpstr>Taxonomy and Terminology</vt:lpstr>
      <vt:lpstr>Presentación de PowerPoint</vt:lpstr>
      <vt:lpstr>Model Stealing</vt:lpstr>
      <vt:lpstr>Model Stealing</vt:lpstr>
      <vt:lpstr>Data Extraction</vt:lpstr>
      <vt:lpstr>Attack Surface</vt:lpstr>
      <vt:lpstr>Training Data Extraction</vt:lpstr>
      <vt:lpstr>Membership Inference Attack on GPT-2</vt:lpstr>
      <vt:lpstr>Data Poisoning</vt:lpstr>
      <vt:lpstr>Attack Surface</vt:lpstr>
      <vt:lpstr>Data Poisoning</vt:lpstr>
      <vt:lpstr>User Input, the source of all evil</vt:lpstr>
      <vt:lpstr>Presentación de PowerPoint</vt:lpstr>
      <vt:lpstr>Attack Surface</vt:lpstr>
      <vt:lpstr>Adversarial Attack</vt:lpstr>
      <vt:lpstr>Beyond the digital image domain</vt:lpstr>
      <vt:lpstr>Presentación de PowerPoint</vt:lpstr>
      <vt:lpstr>Attack Surface</vt:lpstr>
      <vt:lpstr>Backdoor Attacks</vt:lpstr>
      <vt:lpstr>Backdoors – Versatile attack mechanism</vt:lpstr>
      <vt:lpstr>Attack Surface</vt:lpstr>
      <vt:lpstr>What to do about it?</vt:lpstr>
      <vt:lpstr>What are the big companies doing?</vt:lpstr>
      <vt:lpstr>What can you do?</vt:lpstr>
      <vt:lpstr>Useful resources to get started</vt:lpstr>
      <vt:lpstr>Thanks!</vt:lpstr>
      <vt:lpstr>Presentación de PowerPoint</vt:lpstr>
      <vt:lpstr>Presentación de PowerPoint</vt:lpstr>
      <vt:lpstr>Attack Surface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for Machine Learning</dc:title>
  <cp:lastModifiedBy>Manuel Pasieka</cp:lastModifiedBy>
  <cp:revision>15</cp:revision>
  <dcterms:modified xsi:type="dcterms:W3CDTF">2022-05-26T13:33:20Z</dcterms:modified>
</cp:coreProperties>
</file>